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10" r:id="rId1"/>
    <p:sldMasterId id="2147483728" r:id="rId2"/>
    <p:sldMasterId id="2147483740" r:id="rId3"/>
    <p:sldMasterId id="2147483752" r:id="rId4"/>
    <p:sldMasterId id="2147483764" r:id="rId5"/>
    <p:sldMasterId id="2147483776" r:id="rId6"/>
    <p:sldMasterId id="2147483795" r:id="rId7"/>
  </p:sldMasterIdLst>
  <p:notesMasterIdLst>
    <p:notesMasterId r:id="rId130"/>
  </p:notesMasterIdLst>
  <p:sldIdLst>
    <p:sldId id="256" r:id="rId8"/>
    <p:sldId id="437" r:id="rId9"/>
    <p:sldId id="438" r:id="rId10"/>
    <p:sldId id="363" r:id="rId11"/>
    <p:sldId id="369" r:id="rId12"/>
    <p:sldId id="430" r:id="rId13"/>
    <p:sldId id="370" r:id="rId14"/>
    <p:sldId id="371" r:id="rId15"/>
    <p:sldId id="372" r:id="rId16"/>
    <p:sldId id="388" r:id="rId17"/>
    <p:sldId id="386" r:id="rId18"/>
    <p:sldId id="387" r:id="rId19"/>
    <p:sldId id="373" r:id="rId20"/>
    <p:sldId id="423" r:id="rId21"/>
    <p:sldId id="374" r:id="rId22"/>
    <p:sldId id="375" r:id="rId23"/>
    <p:sldId id="284" r:id="rId24"/>
    <p:sldId id="378" r:id="rId25"/>
    <p:sldId id="393" r:id="rId26"/>
    <p:sldId id="433" r:id="rId27"/>
    <p:sldId id="394" r:id="rId28"/>
    <p:sldId id="392" r:id="rId29"/>
    <p:sldId id="431" r:id="rId30"/>
    <p:sldId id="432" r:id="rId31"/>
    <p:sldId id="389" r:id="rId32"/>
    <p:sldId id="379" r:id="rId33"/>
    <p:sldId id="380" r:id="rId34"/>
    <p:sldId id="381" r:id="rId35"/>
    <p:sldId id="382" r:id="rId36"/>
    <p:sldId id="395" r:id="rId37"/>
    <p:sldId id="436" r:id="rId38"/>
    <p:sldId id="396" r:id="rId39"/>
    <p:sldId id="397" r:id="rId40"/>
    <p:sldId id="398" r:id="rId41"/>
    <p:sldId id="401" r:id="rId42"/>
    <p:sldId id="399" r:id="rId43"/>
    <p:sldId id="402" r:id="rId44"/>
    <p:sldId id="404" r:id="rId45"/>
    <p:sldId id="405" r:id="rId46"/>
    <p:sldId id="415" r:id="rId47"/>
    <p:sldId id="406" r:id="rId48"/>
    <p:sldId id="407" r:id="rId49"/>
    <p:sldId id="408" r:id="rId50"/>
    <p:sldId id="411" r:id="rId51"/>
    <p:sldId id="412" r:id="rId52"/>
    <p:sldId id="416" r:id="rId53"/>
    <p:sldId id="332" r:id="rId54"/>
    <p:sldId id="442" r:id="rId55"/>
    <p:sldId id="445" r:id="rId56"/>
    <p:sldId id="444" r:id="rId57"/>
    <p:sldId id="446" r:id="rId58"/>
    <p:sldId id="297" r:id="rId59"/>
    <p:sldId id="298" r:id="rId60"/>
    <p:sldId id="348" r:id="rId61"/>
    <p:sldId id="334" r:id="rId62"/>
    <p:sldId id="352" r:id="rId63"/>
    <p:sldId id="335" r:id="rId64"/>
    <p:sldId id="336" r:id="rId65"/>
    <p:sldId id="337" r:id="rId66"/>
    <p:sldId id="338" r:id="rId67"/>
    <p:sldId id="339" r:id="rId68"/>
    <p:sldId id="340" r:id="rId69"/>
    <p:sldId id="341" r:id="rId70"/>
    <p:sldId id="344" r:id="rId71"/>
    <p:sldId id="439" r:id="rId72"/>
    <p:sldId id="441" r:id="rId73"/>
    <p:sldId id="440" r:id="rId74"/>
    <p:sldId id="347" r:id="rId75"/>
    <p:sldId id="350" r:id="rId76"/>
    <p:sldId id="447" r:id="rId77"/>
    <p:sldId id="311" r:id="rId78"/>
    <p:sldId id="312" r:id="rId79"/>
    <p:sldId id="448" r:id="rId80"/>
    <p:sldId id="304" r:id="rId81"/>
    <p:sldId id="418" r:id="rId82"/>
    <p:sldId id="419" r:id="rId83"/>
    <p:sldId id="420" r:id="rId84"/>
    <p:sldId id="421" r:id="rId85"/>
    <p:sldId id="449" r:id="rId86"/>
    <p:sldId id="351" r:id="rId87"/>
    <p:sldId id="306" r:id="rId88"/>
    <p:sldId id="307" r:id="rId89"/>
    <p:sldId id="308" r:id="rId90"/>
    <p:sldId id="309" r:id="rId91"/>
    <p:sldId id="456" r:id="rId92"/>
    <p:sldId id="452" r:id="rId93"/>
    <p:sldId id="453" r:id="rId94"/>
    <p:sldId id="454" r:id="rId95"/>
    <p:sldId id="455" r:id="rId96"/>
    <p:sldId id="462" r:id="rId97"/>
    <p:sldId id="451" r:id="rId98"/>
    <p:sldId id="357" r:id="rId99"/>
    <p:sldId id="458" r:id="rId100"/>
    <p:sldId id="459" r:id="rId101"/>
    <p:sldId id="461" r:id="rId102"/>
    <p:sldId id="460" r:id="rId103"/>
    <p:sldId id="463" r:id="rId104"/>
    <p:sldId id="464" r:id="rId105"/>
    <p:sldId id="465" r:id="rId106"/>
    <p:sldId id="466" r:id="rId107"/>
    <p:sldId id="467" r:id="rId108"/>
    <p:sldId id="471" r:id="rId109"/>
    <p:sldId id="468" r:id="rId110"/>
    <p:sldId id="469" r:id="rId111"/>
    <p:sldId id="470" r:id="rId112"/>
    <p:sldId id="366" r:id="rId113"/>
    <p:sldId id="367" r:id="rId114"/>
    <p:sldId id="472" r:id="rId115"/>
    <p:sldId id="473" r:id="rId116"/>
    <p:sldId id="474" r:id="rId117"/>
    <p:sldId id="475" r:id="rId118"/>
    <p:sldId id="358" r:id="rId119"/>
    <p:sldId id="362" r:id="rId120"/>
    <p:sldId id="422" r:id="rId121"/>
    <p:sldId id="356" r:id="rId122"/>
    <p:sldId id="424" r:id="rId123"/>
    <p:sldId id="425" r:id="rId124"/>
    <p:sldId id="426" r:id="rId125"/>
    <p:sldId id="427" r:id="rId126"/>
    <p:sldId id="428" r:id="rId127"/>
    <p:sldId id="429" r:id="rId128"/>
    <p:sldId id="360" r:id="rId1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64" d="100"/>
          <a:sy n="64" d="100"/>
        </p:scale>
        <p:origin x="40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63" Type="http://schemas.openxmlformats.org/officeDocument/2006/relationships/slide" Target="slides/slide56.xml"/><Relationship Id="rId84" Type="http://schemas.openxmlformats.org/officeDocument/2006/relationships/slide" Target="slides/slide77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tableStyles" Target="tableStyles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130" Type="http://schemas.openxmlformats.org/officeDocument/2006/relationships/notesMaster" Target="notesMasters/notesMaster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presProps" Target="presProps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viewProps" Target="viewProps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E5C46-97B8-411F-829A-69C6180890F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2EDAD-9541-4202-A93E-7F8B2EC42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98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8D6C-CD10-4A45-BE2B-8C2194095743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62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C649-F063-4B0B-A4DE-ACBC95ECFDDC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937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1267-C3E6-4963-9265-2B9AA651524F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31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266CF-6A7A-4BA8-85E3-900E27D8BEE0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8271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34587-F058-44B5-897A-65A94B0DB38B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800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08124-5166-41DF-9925-A4C5024F4327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391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2AA13-DD7D-49E6-897B-2757B6620E85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029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CDC8-AE97-458E-9C50-C6FD372148C7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03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EBA2-1E4C-437C-AFA5-256B0DB68BA7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376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defTabSz="914400"/>
            <a:fld id="{DFE74D16-A58A-4485-B1DF-0897B2BB4FFF}" type="datetime1">
              <a:rPr lang="en-US" smtClean="0"/>
              <a:t>3/24/2020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srgbClr val="EEECE1"/>
                </a:solidFill>
              </a:rPr>
              <a:t>Conspiratorial Thinking</a:t>
            </a:r>
            <a:endParaRPr lang="en-US">
              <a:solidFill>
                <a:srgbClr val="EEECE1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>
                <a:solidFill>
                  <a:srgbClr val="EEECE1"/>
                </a:solidFill>
              </a:rPr>
              <a:pPr defTabSz="914400"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9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01F50D96-A564-4CA5-A070-3B7797EFF38A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53250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40AF-CE43-46EA-92C6-26C3C9895BFF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706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4C2AC3F-5ACE-41B1-A3CB-C87C2BB95242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pPr defTabSz="914400"/>
            <a:r>
              <a:rPr lang="en-US" smtClean="0"/>
              <a:t>Conspiratorial Thinking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331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defTabSz="914400"/>
            <a:fld id="{C3262582-1AD0-44A7-8915-F43EA1B96B13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0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defTabSz="914400"/>
            <a:fld id="{2C25242E-7790-4BF6-80E2-1FCFF1C20D53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684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79BB2A2-F7CB-44CC-BE43-AF949A745002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55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825657B-5E92-490B-9160-0437133D3B01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>
                <a:solidFill>
                  <a:srgbClr val="1F497D"/>
                </a:solidFill>
              </a:rPr>
              <a:pPr defTabSz="914400"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59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11F09E4-E735-4614-AB40-B29CDB0C75E6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50524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pPr defTabSz="914400"/>
            <a:fld id="{769F5631-D039-48D5-BDFC-7D501BDAAA7E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394468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73689DF5-6B0C-459B-B059-877D68E50E7B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45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pPr defTabSz="914400"/>
            <a:fld id="{46A071DA-7FC2-4EDB-9F05-A08AB56ABC1E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31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defTabSz="914400"/>
            <a:fld id="{B7737D7E-D846-4592-82D7-52A6EEA52C93}" type="datetime1">
              <a:rPr lang="en-US" smtClean="0"/>
              <a:t>3/24/2020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srgbClr val="EEECE1"/>
                </a:solidFill>
              </a:rPr>
              <a:t>Conspiratorial Thinking</a:t>
            </a:r>
            <a:endParaRPr lang="en-US">
              <a:solidFill>
                <a:srgbClr val="EEECE1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>
                <a:solidFill>
                  <a:srgbClr val="EEECE1"/>
                </a:solidFill>
              </a:rPr>
              <a:pPr defTabSz="914400"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87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92EB-A4AE-4FC0-A8E6-AED4BFD739E5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231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44E6B06-DDC0-4082-8876-451739AABC34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19676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394F2B8C-5C05-446E-9BCC-2C1141C3B2A9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pPr defTabSz="914400"/>
            <a:r>
              <a:rPr lang="en-US" smtClean="0"/>
              <a:t>Conspiratorial Thinking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827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defTabSz="914400"/>
            <a:fld id="{A9B6A3E8-73DB-403C-A462-E3075052BAC5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66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defTabSz="914400"/>
            <a:fld id="{44D32927-8783-4FA2-8261-A83DC3380FCD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92781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E55FA294-B12A-435A-A349-E033C8486E35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29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7BDBFCB0-0301-4696-BAD8-530F5F2844DE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>
                <a:solidFill>
                  <a:srgbClr val="1F497D"/>
                </a:solidFill>
              </a:rPr>
              <a:pPr defTabSz="914400"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409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79B4B0AC-3AFF-4B04-B550-3906D2BA8811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832092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pPr defTabSz="914400"/>
            <a:fld id="{D0EACC48-AFE8-4FD6-85DB-096B720F185D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409400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60C3F83-D856-429F-9148-48F0EDEE6413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817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pPr defTabSz="914400"/>
            <a:fld id="{A5267D7B-63D2-469C-A9DB-298ACDD8550D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89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E95C-8E8D-431A-B50D-AF908CC8CEC8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5515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defTabSz="914400"/>
            <a:fld id="{768CE157-3B23-45C7-B095-030ED3A3D72B}" type="datetime1">
              <a:rPr lang="en-US" smtClean="0"/>
              <a:t>3/24/2020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srgbClr val="EEECE1"/>
                </a:solidFill>
              </a:rPr>
              <a:t>Conspiratorial Thinking</a:t>
            </a:r>
            <a:endParaRPr lang="en-US">
              <a:solidFill>
                <a:srgbClr val="EEECE1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>
                <a:solidFill>
                  <a:srgbClr val="EEECE1"/>
                </a:solidFill>
              </a:rPr>
              <a:pPr defTabSz="914400"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466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5A0EDBD-C84D-49E1-B323-057A17D84E8F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86556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2D47DA5C-1B62-47CD-8492-0E4CE363FD23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pPr defTabSz="914400"/>
            <a:r>
              <a:rPr lang="en-US" smtClean="0"/>
              <a:t>Conspiratorial Thinking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790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defTabSz="914400"/>
            <a:fld id="{40B5A300-61C8-47EC-BEA6-72F4326FC6AB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30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defTabSz="914400"/>
            <a:fld id="{E714F915-3FB7-4BD4-812E-7EF495796A10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8586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21A5352D-5BE4-4ED9-A8C2-399E22238F65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82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0E4D2D7F-2D21-4FF7-A337-FD7ED3280260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>
                <a:solidFill>
                  <a:srgbClr val="1F497D"/>
                </a:solidFill>
              </a:rPr>
              <a:pPr defTabSz="914400"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750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B0103EE-6D39-4569-A6C0-B2D6843E1D60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8375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pPr defTabSz="914400"/>
            <a:fld id="{1A75AE8A-FBFA-442C-9C4C-57E2581DD221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881484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AE277AF-637C-47A0-856B-287EAA958775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17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3E7B8-6190-47AE-BAEB-D7DFC3F8E190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0894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pPr defTabSz="914400"/>
            <a:fld id="{1BCE235F-9BFD-42B8-B4E4-297219A2DD70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25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defTabSz="914400"/>
            <a:fld id="{2207FBFF-E1BA-4984-9F67-92997C0D0360}" type="datetime1">
              <a:rPr lang="en-US" smtClean="0"/>
              <a:t>3/24/2020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srgbClr val="EEECE1"/>
                </a:solidFill>
              </a:rPr>
              <a:t>Conspiratorial Thinking</a:t>
            </a:r>
            <a:endParaRPr lang="en-US">
              <a:solidFill>
                <a:srgbClr val="EEECE1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>
                <a:solidFill>
                  <a:srgbClr val="EEECE1"/>
                </a:solidFill>
              </a:rPr>
              <a:pPr defTabSz="914400"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3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3A4B6C8-95C6-4E77-B2A4-3C1D4AE0937A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31902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91E8D7B-EB93-4F56-AC13-9AB6E3FFDCEF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pPr defTabSz="914400"/>
            <a:r>
              <a:rPr lang="en-US" smtClean="0"/>
              <a:t>Conspiratorial Thinking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228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defTabSz="914400"/>
            <a:fld id="{FDC0A953-20CA-4AA5-8013-DF08DFA74659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26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defTabSz="914400"/>
            <a:fld id="{FA38D6AC-A1AE-4878-A9E7-BE19CCC3D7FF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60770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099785AD-88D5-4780-B132-0169E249FD0E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42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0215FDF3-59EC-47C8-81EC-DBA50BCDDEF9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>
                <a:solidFill>
                  <a:srgbClr val="1F497D"/>
                </a:solidFill>
              </a:rPr>
              <a:pPr defTabSz="914400"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850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1328C70-70B4-49ED-8F05-CD6334204C75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459213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pPr defTabSz="914400"/>
            <a:fld id="{0286B2C7-A74A-465E-9CC3-DF974AB037AB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62483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044EF-2235-450F-BF8E-F680590BF40F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9325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9A1616E7-6C28-465A-AF7D-2A56D2C620DC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996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pPr defTabSz="914400"/>
            <a:fld id="{C453F9B4-C337-470E-B4C4-FD8D038F738B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56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443E2B-3EF3-47FE-A577-9FDB52398599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3/24/2020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1038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63A53-4811-49C6-A4A7-2B02113C90F2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3/24/2020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7976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43657-4FC4-4B46-9D4F-0472C76E37C8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3/24/2020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9753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74DAF-2D4C-4596-B1DD-6159B9C2B5E9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3/24/2020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7440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207B4-6D7F-4509-883F-F972542DB3F8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3/24/2020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0184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B4AB39-3166-4D12-B84A-1821B02FBAB6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3/24/2020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0784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C5EFF-CA2B-483E-99EC-FF7C6AE33DFA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3/24/2020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2426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CCFD7-462C-4B69-8341-14AFC110945B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3/24/2020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997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7EE3-1AFA-4A06-929F-67FCC3B50660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0255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2ADA4C-B981-4618-9613-7D4A9B387FD3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3/24/2020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4882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48C5DA-8476-4BCF-945E-E1DDDAB15F53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3/24/2020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010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8C6950-E85A-44DC-91CD-F8C05DACDDE5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3/24/2020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046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F4CDD-001C-4AD9-87D0-F18FC4F9E507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3/24/2020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91073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2B913-7114-4DC7-8A2B-A2ADABB10928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3/24/2020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9799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88ED20-4843-4771-9A64-11DFBDE1ADA6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3/24/2020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9016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D2EDC-669C-4E48-A5D6-9B8A1DA0FB02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3/24/2020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7573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FE621E-685C-4087-82C8-3DA282EC1172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3/24/2020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802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B7A05-4533-495E-8C6F-3B0D3B468685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3/24/2020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2213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0B5D4-F60C-4901-9DA2-B494004168F1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3/24/2020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D8B66-FB2D-4873-8955-E5B777693704}" type="slidenum"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416334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16B1D-5A18-4601-9614-958E51EB2B2D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080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defTabSz="914400"/>
            <a:fld id="{8D8BD3F4-0B80-4F42-9DE3-6DE108B0BB16}" type="datetime1">
              <a:rPr lang="en-US" smtClean="0"/>
              <a:t>3/24/2020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srgbClr val="EEECE1"/>
                </a:solidFill>
              </a:rPr>
              <a:t>Conspiratorial Thinking</a:t>
            </a:r>
            <a:endParaRPr lang="en-US">
              <a:solidFill>
                <a:srgbClr val="EEECE1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>
                <a:solidFill>
                  <a:srgbClr val="EEECE1"/>
                </a:solidFill>
              </a:rPr>
              <a:pPr defTabSz="914400"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567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2297C9C-1A27-465E-9311-FE7B2A4AFAD5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03702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C566A08-6639-4D3F-A5E5-2EC8870B55DA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pPr defTabSz="914400"/>
            <a:r>
              <a:rPr lang="en-US" smtClean="0"/>
              <a:t>Conspiratorial Thinking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679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defTabSz="914400"/>
            <a:fld id="{3162CF06-5954-43F9-8EB0-7F84A4C1FAEF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47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defTabSz="914400"/>
            <a:fld id="{E0A24782-53A8-4675-962F-6DAD5FD67091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0153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797FFEBF-D249-4F63-887A-DACD4A374B1A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44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0FFEBD7-D248-4C3F-A1C4-579D7D8DECDF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>
                <a:solidFill>
                  <a:srgbClr val="1F497D"/>
                </a:solidFill>
              </a:rPr>
              <a:pPr defTabSz="914400"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349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747B79A-007C-477B-98CD-184CC152CC95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81259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pPr defTabSz="914400"/>
            <a:fld id="{3C31C33B-C91D-48A3-98D1-FE5461D36362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938904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D7A7E7-8E9B-437C-A17A-C5E5AE36C7C3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68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9ABF9-E7CA-4BF8-8968-4B79C026E2DD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8355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pPr defTabSz="914400"/>
            <a:fld id="{4A4BFE26-DE6B-4A1F-8A66-77BFC3C6A9FC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23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71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E80AA7D-FF3F-429C-A4DD-FA9CF697022A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5676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00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/>
            <a:fld id="{813F1D30-08BD-4806-9AB5-8624DF9E30DC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800">
                <a:solidFill>
                  <a:srgbClr val="FFFF00"/>
                </a:solidFill>
                <a:latin typeface="Rockwell Condensed" pitchFamily="18" charset="0"/>
                <a:cs typeface="B Roya" pitchFamily="2" charset="-78"/>
              </a:defRPr>
            </a:lvl1pPr>
          </a:lstStyle>
          <a:p>
            <a:pPr defTabSz="914400"/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1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00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/>
            <a:fld id="{46416D9F-ADDF-4E2D-BB0D-ED920CAA3CD1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800">
                <a:solidFill>
                  <a:srgbClr val="FFFF00"/>
                </a:solidFill>
                <a:latin typeface="Rockwell Condensed" pitchFamily="18" charset="0"/>
                <a:cs typeface="B Roya" pitchFamily="2" charset="-78"/>
              </a:defRPr>
            </a:lvl1pPr>
          </a:lstStyle>
          <a:p>
            <a:pPr defTabSz="914400"/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1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00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/>
            <a:fld id="{C7BC6BBD-A327-40FB-BA00-762EEFED403D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800">
                <a:solidFill>
                  <a:srgbClr val="FFFF00"/>
                </a:solidFill>
                <a:latin typeface="Rockwell Condensed" pitchFamily="18" charset="0"/>
                <a:cs typeface="B Roya" pitchFamily="2" charset="-78"/>
              </a:defRPr>
            </a:lvl1pPr>
          </a:lstStyle>
          <a:p>
            <a:pPr defTabSz="914400"/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64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00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/>
            <a:fld id="{B61CF97C-F59E-470D-96C7-3C6DA5D3E7DB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800">
                <a:solidFill>
                  <a:srgbClr val="FFFF00"/>
                </a:solidFill>
                <a:latin typeface="Rockwell Condensed" pitchFamily="18" charset="0"/>
                <a:cs typeface="B Roya" pitchFamily="2" charset="-78"/>
              </a:defRPr>
            </a:lvl1pPr>
          </a:lstStyle>
          <a:p>
            <a:pPr defTabSz="914400"/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7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504A1-2C25-479C-AB79-76CFEDB92E95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3/24/2020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4283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00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/>
            <a:fld id="{A08364B3-400C-4603-B020-A7E261BFB9E3}" type="datetime1">
              <a:rPr lang="en-US" smtClean="0">
                <a:solidFill>
                  <a:srgbClr val="1F497D"/>
                </a:solidFill>
              </a:rPr>
              <a:t>3/24/2020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800">
                <a:solidFill>
                  <a:srgbClr val="FFFF00"/>
                </a:solidFill>
                <a:latin typeface="Rockwell Condensed" pitchFamily="18" charset="0"/>
                <a:cs typeface="B Roya" pitchFamily="2" charset="-78"/>
              </a:defRPr>
            </a:lvl1pPr>
          </a:lstStyle>
          <a:p>
            <a:pPr defTabSz="914400"/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/>
            <a:fld id="{F86A6366-6285-40C7-BE09-FC3FA2DA8232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1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4" y="1447800"/>
            <a:ext cx="10861555" cy="3329581"/>
          </a:xfrm>
        </p:spPr>
        <p:txBody>
          <a:bodyPr anchor="t"/>
          <a:lstStyle/>
          <a:p>
            <a:pPr algn="r" rtl="1"/>
            <a:r>
              <a:rPr lang="fa-IR" b="1" dirty="0" smtClean="0">
                <a:solidFill>
                  <a:srgbClr val="FFFF00"/>
                </a:solidFill>
                <a:latin typeface="IRRoya" panose="02000503000000020002" pitchFamily="2" charset="-78"/>
                <a:cs typeface="IRRoya" panose="02000503000000020002" pitchFamily="2" charset="-78"/>
              </a:rPr>
              <a:t>باور به توطئه </a:t>
            </a:r>
            <a:r>
              <a:rPr lang="fa-IR" b="1" dirty="0">
                <a:solidFill>
                  <a:srgbClr val="FFFF00"/>
                </a:solidFill>
                <a:latin typeface="IRRoya" panose="02000503000000020002" pitchFamily="2" charset="-78"/>
                <a:cs typeface="IRRoya" panose="02000503000000020002" pitchFamily="2" charset="-78"/>
              </a:rPr>
              <a:t>و قضاوت نقادانه </a:t>
            </a:r>
            <a:r>
              <a:rPr lang="fa-IR" b="1" dirty="0" smtClean="0">
                <a:solidFill>
                  <a:srgbClr val="FFFF00"/>
                </a:solidFill>
                <a:latin typeface="IRRoya" panose="02000503000000020002" pitchFamily="2" charset="-78"/>
                <a:cs typeface="IRRoya" panose="02000503000000020002" pitchFamily="2" charset="-78"/>
              </a:rPr>
              <a:t/>
            </a:r>
            <a:br>
              <a:rPr lang="fa-IR" b="1" dirty="0" smtClean="0">
                <a:solidFill>
                  <a:srgbClr val="FFFF00"/>
                </a:solidFill>
                <a:latin typeface="IRRoya" panose="02000503000000020002" pitchFamily="2" charset="-78"/>
                <a:cs typeface="IRRoya" panose="02000503000000020002" pitchFamily="2" charset="-78"/>
              </a:rPr>
            </a:br>
            <a:endParaRPr lang="en-US" b="1" dirty="0">
              <a:solidFill>
                <a:srgbClr val="FFFF00"/>
              </a:solidFill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4" y="4777380"/>
            <a:ext cx="9828005" cy="861420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Conspiratorial Thinking and </a:t>
            </a:r>
            <a:r>
              <a:rPr lang="en-US" sz="5400" b="1" dirty="0" smtClean="0">
                <a:solidFill>
                  <a:srgbClr val="FFFF00"/>
                </a:solidFill>
              </a:rPr>
              <a:t>Critical Judgement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4" name="Picture 1" descr="C:\Users\t\Downloads\Na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263" y="511799"/>
            <a:ext cx="1878333" cy="93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146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69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>
                <a:cs typeface="B Roya" pitchFamily="2" charset="-78"/>
              </a:rPr>
              <a:t>توطئه فرضی مضر بودن دستگاه پایش دود در منازل</a:t>
            </a:r>
            <a:endParaRPr lang="en-US" sz="3600" dirty="0"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100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3593" y="1412776"/>
            <a:ext cx="59531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2064" y="6363855"/>
            <a:ext cx="1180624" cy="477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End V10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9603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marL="742950" indent="-742950" algn="r" rtl="1">
              <a:buFont typeface="+mj-lt"/>
              <a:buAutoNum type="arabicPeriod" startAt="8"/>
            </a:pPr>
            <a:r>
              <a:rPr lang="fa-IR" sz="4400" dirty="0" smtClean="0">
                <a:solidFill>
                  <a:srgbClr val="FFFF00"/>
                </a:solidFill>
                <a:latin typeface="IRRoya" panose="02000503000000020002" pitchFamily="2" charset="-78"/>
                <a:cs typeface="IRRoya" panose="02000503000000020002" pitchFamily="2" charset="-78"/>
              </a:rPr>
              <a:t>ناتوانی در ادراک فریب و دروغ</a:t>
            </a:r>
            <a:endParaRPr lang="en-US" sz="4400" dirty="0">
              <a:solidFill>
                <a:srgbClr val="FFFF00"/>
              </a:solidFill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>
                <a:latin typeface="IRRoya" panose="02000503000000020002" pitchFamily="2" charset="-78"/>
                <a:cs typeface="IRRoya" panose="02000503000000020002" pitchFamily="2" charset="-78"/>
              </a:rPr>
              <a:t>اما افکار توطئه آمیز از کجا می آیند؟</a:t>
            </a:r>
            <a:endParaRPr lang="en-US" sz="3600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39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102</a:t>
            </a:fld>
            <a:endParaRPr lang="en-US"/>
          </a:p>
        </p:txBody>
      </p:sp>
      <p:pic>
        <p:nvPicPr>
          <p:cNvPr id="621570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4485" y="1152983"/>
            <a:ext cx="3788092" cy="50572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726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29537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Global Deception Research Team. (2006). A world of lies. </a:t>
            </a:r>
            <a:r>
              <a:rPr lang="en-US" sz="1800" i="1" dirty="0">
                <a:solidFill>
                  <a:srgbClr val="FFFF00"/>
                </a:solidFill>
              </a:rPr>
              <a:t>Journal of</a:t>
            </a:r>
            <a:r>
              <a:rPr lang="fa-IR" sz="1800" i="1" dirty="0">
                <a:solidFill>
                  <a:srgbClr val="FFFF00"/>
                </a:solidFill>
              </a:rPr>
              <a:t> </a:t>
            </a:r>
            <a:r>
              <a:rPr lang="en-US" sz="1800" i="1" dirty="0">
                <a:solidFill>
                  <a:srgbClr val="FFFF00"/>
                </a:solidFill>
              </a:rPr>
              <a:t>Cross-Cultural Psychology, 37, 60–74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defTabSz="914400"/>
            <a:fld id="{F86A6366-6285-40C7-BE09-FC3FA2DA8232}" type="slidenum">
              <a:rPr lang="en-US">
                <a:latin typeface="Tw Cen MT"/>
              </a:rPr>
              <a:pPr defTabSz="914400"/>
              <a:t>103</a:t>
            </a:fld>
            <a:endParaRPr lang="en-US">
              <a:latin typeface="Tw Cen MT"/>
            </a:endParaRPr>
          </a:p>
        </p:txBody>
      </p:sp>
      <p:sp>
        <p:nvSpPr>
          <p:cNvPr id="8" name="24-Point Star 7"/>
          <p:cNvSpPr>
            <a:spLocks noChangeAspect="1"/>
          </p:cNvSpPr>
          <p:nvPr/>
        </p:nvSpPr>
        <p:spPr>
          <a:xfrm>
            <a:off x="4871864" y="2204864"/>
            <a:ext cx="2904574" cy="2904574"/>
          </a:xfrm>
          <a:prstGeom prst="star2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a-IR" sz="3600" dirty="0">
                <a:solidFill>
                  <a:srgbClr val="FFFF00"/>
                </a:solidFill>
                <a:latin typeface="Tw Cen MT"/>
                <a:cs typeface="B Roya" pitchFamily="2" charset="-78"/>
              </a:rPr>
              <a:t>75 کشور</a:t>
            </a:r>
            <a:endParaRPr lang="en-US" sz="3600" dirty="0">
              <a:solidFill>
                <a:srgbClr val="FFFF00"/>
              </a:solidFill>
              <a:latin typeface="Tw Cen MT"/>
              <a:cs typeface="B Roy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940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defTabSz="914400"/>
            <a:fld id="{F86A6366-6285-40C7-BE09-FC3FA2DA8232}" type="slidenum">
              <a:rPr lang="en-US">
                <a:latin typeface="Tw Cen MT"/>
              </a:rPr>
              <a:pPr defTabSz="914400"/>
              <a:t>104</a:t>
            </a:fld>
            <a:endParaRPr lang="en-US">
              <a:latin typeface="Tw Cen M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7609" y="548681"/>
            <a:ext cx="7400925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091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dirty="0">
                <a:solidFill>
                  <a:schemeClr val="accent4">
                    <a:lumMod val="40000"/>
                    <a:lumOff val="60000"/>
                  </a:schemeClr>
                </a:solidFill>
                <a:cs typeface="B Roya" pitchFamily="2" charset="-78"/>
              </a:rPr>
              <a:t>آزمون های دروغگویی و ارزیابی آن</a:t>
            </a:r>
            <a:endParaRPr lang="en-US" sz="4000" dirty="0">
              <a:solidFill>
                <a:schemeClr val="accent4">
                  <a:lumMod val="40000"/>
                  <a:lumOff val="60000"/>
                </a:schemeClr>
              </a:solidFill>
              <a:cs typeface="B Roya" pitchFamily="2" charset="-78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US" sz="2800" dirty="0"/>
              <a:t>Deception in beliefs</a:t>
            </a:r>
          </a:p>
          <a:p>
            <a:pPr>
              <a:lnSpc>
                <a:spcPct val="150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US" sz="2800" dirty="0"/>
              <a:t>Deception in petty small crimes</a:t>
            </a:r>
          </a:p>
          <a:p>
            <a:pPr>
              <a:lnSpc>
                <a:spcPct val="150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US" sz="2800" dirty="0"/>
              <a:t>Deception of emotion</a:t>
            </a:r>
            <a:endParaRPr lang="en-US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pPr algn="r" rtl="1">
              <a:spcBef>
                <a:spcPts val="2400"/>
              </a:spcBef>
              <a:spcAft>
                <a:spcPts val="1800"/>
              </a:spcAft>
            </a:pPr>
            <a:r>
              <a:rPr lang="fa-IR" sz="3600" dirty="0">
                <a:solidFill>
                  <a:srgbClr val="92D050"/>
                </a:solidFill>
                <a:cs typeface="B Roya" pitchFamily="2" charset="-78"/>
              </a:rPr>
              <a:t>دروغگویی درباره باورها</a:t>
            </a:r>
          </a:p>
          <a:p>
            <a:pPr algn="r" rtl="1">
              <a:spcBef>
                <a:spcPts val="2400"/>
              </a:spcBef>
              <a:spcAft>
                <a:spcPts val="1800"/>
              </a:spcAft>
            </a:pPr>
            <a:r>
              <a:rPr lang="fa-IR" sz="3600" dirty="0">
                <a:solidFill>
                  <a:srgbClr val="92D050"/>
                </a:solidFill>
                <a:cs typeface="B Roya" pitchFamily="2" charset="-78"/>
              </a:rPr>
              <a:t>دروغگویی در مورد خلاف های کوچک در آزمایشگاه</a:t>
            </a:r>
          </a:p>
          <a:p>
            <a:pPr algn="r" rtl="1">
              <a:spcBef>
                <a:spcPts val="2400"/>
              </a:spcBef>
              <a:spcAft>
                <a:spcPts val="1800"/>
              </a:spcAft>
            </a:pPr>
            <a:r>
              <a:rPr lang="fa-IR" sz="3600" dirty="0">
                <a:solidFill>
                  <a:srgbClr val="92D050"/>
                </a:solidFill>
                <a:cs typeface="B Roya" pitchFamily="2" charset="-78"/>
              </a:rPr>
              <a:t>دروغگویی درباره هیجانات </a:t>
            </a:r>
            <a:endParaRPr lang="en-US" sz="3600" dirty="0">
              <a:solidFill>
                <a:srgbClr val="92D050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8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4" name="Picture 2" descr="C:\Users\t\Downloads\PEColorHeadshot6.jpg"/>
          <p:cNvPicPr>
            <a:picLocks noChangeAspect="1" noChangeArrowheads="1"/>
          </p:cNvPicPr>
          <p:nvPr/>
        </p:nvPicPr>
        <p:blipFill>
          <a:blip r:embed="rId2" cstate="print"/>
          <a:srcRect r="10331"/>
          <a:stretch>
            <a:fillRect/>
          </a:stretch>
        </p:blipFill>
        <p:spPr bwMode="auto">
          <a:xfrm>
            <a:off x="1524000" y="0"/>
            <a:ext cx="9096135" cy="685199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en-US" sz="3200" dirty="0">
                <a:solidFill>
                  <a:srgbClr val="FFFF00"/>
                </a:solidFill>
              </a:rPr>
              <a:t>Paul </a:t>
            </a:r>
            <a:r>
              <a:rPr lang="en-US" sz="3200" dirty="0" err="1">
                <a:solidFill>
                  <a:srgbClr val="FFFF00"/>
                </a:solidFill>
              </a:rPr>
              <a:t>Ekman</a:t>
            </a:r>
            <a:r>
              <a:rPr lang="en-US" sz="3200" dirty="0">
                <a:solidFill>
                  <a:srgbClr val="FFFF00"/>
                </a:solidFill>
              </a:rPr>
              <a:t> (1934-)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defTabSz="914400"/>
            <a:fld id="{F86A6366-6285-40C7-BE09-FC3FA2DA8232}" type="slidenum">
              <a:rPr lang="en-US">
                <a:latin typeface="Tw Cen MT"/>
              </a:rPr>
              <a:pPr defTabSz="914400"/>
              <a:t>106</a:t>
            </a:fld>
            <a:endParaRPr lang="en-US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39322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Diogenes project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defTabSz="914400"/>
            <a:fld id="{F86A6366-6285-40C7-BE09-FC3FA2DA8232}" type="slidenum">
              <a:rPr lang="en-US">
                <a:latin typeface="Tw Cen MT"/>
              </a:rPr>
              <a:pPr defTabSz="914400"/>
              <a:t>107</a:t>
            </a:fld>
            <a:endParaRPr lang="en-US">
              <a:latin typeface="Tw Cen MT"/>
            </a:endParaRPr>
          </a:p>
        </p:txBody>
      </p:sp>
      <p:pic>
        <p:nvPicPr>
          <p:cNvPr id="623618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8008" y="1844825"/>
            <a:ext cx="3530346" cy="3483483"/>
          </a:xfrm>
          <a:prstGeom prst="rect">
            <a:avLst/>
          </a:prstGeom>
          <a:noFill/>
        </p:spPr>
      </p:pic>
      <p:pic>
        <p:nvPicPr>
          <p:cNvPr id="623620" name="Picture 4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3716" y="3377697"/>
            <a:ext cx="2785110" cy="303123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079776" y="3212976"/>
            <a:ext cx="167084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Tw Cen MT"/>
              </a:rPr>
              <a:t>Wizards project</a:t>
            </a:r>
          </a:p>
        </p:txBody>
      </p:sp>
    </p:spTree>
    <p:extLst>
      <p:ext uri="{BB962C8B-B14F-4D97-AF65-F5344CB8AC3E}">
        <p14:creationId xmlns:p14="http://schemas.microsoft.com/office/powerpoint/2010/main" val="201456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Albrechtsen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J.S. et al. (2009) Can intuition improve deception detection performance? J. Exp. Soc. Psychol. 45, 1052–1055 </a:t>
            </a:r>
            <a:endParaRPr lang="en-US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108</a:t>
            </a:fld>
            <a:endParaRPr lang="en-US"/>
          </a:p>
        </p:txBody>
      </p:sp>
      <p:pic>
        <p:nvPicPr>
          <p:cNvPr id="633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2775" y="1430238"/>
            <a:ext cx="588645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3935760" y="3861048"/>
            <a:ext cx="914400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 min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536160" y="1916832"/>
            <a:ext cx="914400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15 sec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75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109</a:t>
            </a:fld>
            <a:endParaRPr lang="en-US"/>
          </a:p>
        </p:txBody>
      </p:sp>
      <p:pic>
        <p:nvPicPr>
          <p:cNvPr id="634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4114" y="314672"/>
            <a:ext cx="734377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5231904" y="692696"/>
            <a:ext cx="2160240" cy="1058416"/>
          </a:xfrm>
          <a:prstGeom prst="ellipse">
            <a:avLst/>
          </a:prstGeom>
          <a:effectLst>
            <a:outerShdw blurRad="38100" dist="203200" dir="3600000" sx="96000" sy="9600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B Roya" pitchFamily="2" charset="-78"/>
              </a:rPr>
              <a:t>ارائه 8 دلیل </a:t>
            </a:r>
            <a:endParaRPr lang="en-US" sz="2400" dirty="0">
              <a:solidFill>
                <a:schemeClr val="bg1"/>
              </a:solidFill>
              <a:cs typeface="B Roya" pitchFamily="2" charset="-78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72264" y="3717032"/>
            <a:ext cx="1944216" cy="1274440"/>
          </a:xfrm>
          <a:prstGeom prst="ellipse">
            <a:avLst/>
          </a:prstGeom>
          <a:effectLst>
            <a:outerShdw blurRad="25400" dist="228600" dir="4200000" sx="95000" sy="95000" rotWithShape="0">
              <a:srgbClr val="000000">
                <a:alpha val="61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a-IR" sz="2400" dirty="0">
                <a:solidFill>
                  <a:schemeClr val="tx1"/>
                </a:solidFill>
                <a:cs typeface="B Roya" pitchFamily="2" charset="-78"/>
              </a:rPr>
              <a:t>آزمون شناسایی</a:t>
            </a:r>
          </a:p>
          <a:p>
            <a:pPr algn="ctr"/>
            <a:r>
              <a:rPr lang="fa-IR" sz="2400" dirty="0">
                <a:solidFill>
                  <a:schemeClr val="tx1"/>
                </a:solidFill>
                <a:cs typeface="B Roya" pitchFamily="2" charset="-78"/>
              </a:rPr>
              <a:t> حروف</a:t>
            </a:r>
            <a:endParaRPr lang="en-US" sz="2400" dirty="0">
              <a:solidFill>
                <a:schemeClr val="tx1"/>
              </a:solidFill>
              <a:cs typeface="B Roy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249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26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Porter</a:t>
            </a:r>
            <a:r>
              <a:rPr lang="en-US" sz="1800" dirty="0">
                <a:solidFill>
                  <a:schemeClr val="tx1"/>
                </a:solidFill>
              </a:rPr>
              <a:t>, S. </a:t>
            </a:r>
            <a:r>
              <a:rPr lang="en-US" sz="1800" dirty="0">
                <a:solidFill>
                  <a:schemeClr val="tx1"/>
                </a:solidFill>
              </a:rPr>
              <a:t>et al. (2007) Genius is 1% inspiration and 99% perspiration. . .or is it? An investigation of the impact of motivation and feedback on deception detection. Legal </a:t>
            </a:r>
            <a:r>
              <a:rPr lang="en-US" sz="1800" dirty="0" err="1">
                <a:solidFill>
                  <a:schemeClr val="tx1"/>
                </a:solidFill>
              </a:rPr>
              <a:t>Criminol</a:t>
            </a:r>
            <a:r>
              <a:rPr lang="en-US" sz="1800" dirty="0">
                <a:solidFill>
                  <a:schemeClr val="tx1"/>
                </a:solidFill>
              </a:rPr>
              <a:t>. Psychol. 12, 297–309 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110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5257" y="1580914"/>
            <a:ext cx="742950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loud 5"/>
          <p:cNvSpPr/>
          <p:nvPr/>
        </p:nvSpPr>
        <p:spPr>
          <a:xfrm>
            <a:off x="7632726" y="2694315"/>
            <a:ext cx="3096344" cy="2304256"/>
          </a:xfrm>
          <a:prstGeom prst="cloud">
            <a:avLst/>
          </a:prstGeom>
          <a:effectLst>
            <a:outerShdw blurRad="50800" dist="266700" dir="3600000" sx="102000" sy="102000" rotWithShape="0">
              <a:srgbClr val="000000">
                <a:alpha val="46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Accurate/inaccurate </a:t>
            </a:r>
            <a:endParaRPr lang="fa-IR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feedback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1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000" dirty="0" smtClean="0">
                <a:solidFill>
                  <a:schemeClr val="tx1"/>
                </a:solidFill>
              </a:rPr>
              <a:t>Reinhard</a:t>
            </a:r>
            <a:r>
              <a:rPr lang="fr-FR" sz="2000" dirty="0">
                <a:solidFill>
                  <a:schemeClr val="tx1"/>
                </a:solidFill>
              </a:rPr>
              <a:t>, M.A. </a:t>
            </a:r>
            <a:r>
              <a:rPr lang="fr-FR" sz="2000" dirty="0">
                <a:solidFill>
                  <a:schemeClr val="tx1"/>
                </a:solidFill>
              </a:rPr>
              <a:t>et al. (2013) </a:t>
            </a:r>
            <a:r>
              <a:rPr lang="fr-FR" sz="2000" dirty="0" err="1">
                <a:solidFill>
                  <a:schemeClr val="tx1"/>
                </a:solidFill>
              </a:rPr>
              <a:t>Unconscious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processes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improve</a:t>
            </a:r>
            <a:r>
              <a:rPr lang="fr-FR" sz="2000" dirty="0">
                <a:solidFill>
                  <a:schemeClr val="tx1"/>
                </a:solidFill>
              </a:rPr>
              <a:t> lie </a:t>
            </a:r>
            <a:r>
              <a:rPr lang="fr-FR" sz="2000" dirty="0" err="1">
                <a:solidFill>
                  <a:schemeClr val="tx1"/>
                </a:solidFill>
              </a:rPr>
              <a:t>detection</a:t>
            </a:r>
            <a:r>
              <a:rPr lang="fr-FR" sz="2000" dirty="0">
                <a:solidFill>
                  <a:schemeClr val="tx1"/>
                </a:solidFill>
              </a:rPr>
              <a:t>. J. Pers. Soc. </a:t>
            </a:r>
            <a:r>
              <a:rPr lang="fr-FR" sz="2000" dirty="0" err="1">
                <a:solidFill>
                  <a:schemeClr val="tx1"/>
                </a:solidFill>
              </a:rPr>
              <a:t>Psychol</a:t>
            </a:r>
            <a:r>
              <a:rPr lang="fr-FR" sz="2000" dirty="0">
                <a:solidFill>
                  <a:schemeClr val="tx1"/>
                </a:solidFill>
              </a:rPr>
              <a:t>. 105, 721–739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111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4052" y="1483380"/>
            <a:ext cx="7620381" cy="5113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627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25,000</a:t>
            </a:r>
            <a:br>
              <a:rPr lang="en-US" sz="3600" dirty="0"/>
            </a:br>
            <a:r>
              <a:rPr lang="en-US" sz="3600" dirty="0"/>
              <a:t>subjects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112</a:t>
            </a:fld>
            <a:endParaRPr lang="en-US"/>
          </a:p>
        </p:txBody>
      </p:sp>
      <p:pic>
        <p:nvPicPr>
          <p:cNvPr id="65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8585" y="164295"/>
            <a:ext cx="6324791" cy="642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287840" y="5078930"/>
            <a:ext cx="2915816" cy="15121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Bond, C.F. and </a:t>
            </a:r>
            <a:r>
              <a:rPr lang="en-US" dirty="0" err="1"/>
              <a:t>DePaulo</a:t>
            </a:r>
            <a:r>
              <a:rPr lang="en-US" dirty="0"/>
              <a:t>, B.M. (2006) Accuracy of deception judgments. Pers. Soc. Psychol. Rev. 10, 214–234 </a:t>
            </a:r>
          </a:p>
        </p:txBody>
      </p:sp>
    </p:spTree>
    <p:extLst>
      <p:ext uri="{BB962C8B-B14F-4D97-AF65-F5344CB8AC3E}">
        <p14:creationId xmlns:p14="http://schemas.microsoft.com/office/powerpoint/2010/main" val="252549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113</a:t>
            </a:fld>
            <a:endParaRPr lang="en-US" dirty="0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47" y="510291"/>
            <a:ext cx="3836670" cy="573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1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114</a:t>
            </a:fld>
            <a:endParaRPr lang="en-US" dirty="0"/>
          </a:p>
        </p:txBody>
      </p:sp>
      <p:pic>
        <p:nvPicPr>
          <p:cNvPr id="1026" name="Picture 2" descr="Image result for talking to strang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410" y="30480"/>
            <a:ext cx="4464558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38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latin typeface="IRRoya" panose="02000503000000020002" pitchFamily="2" charset="-78"/>
                <a:cs typeface="IRRoya" panose="02000503000000020002" pitchFamily="2" charset="-78"/>
              </a:rPr>
              <a:t>پیشنهاداتی برای تامل</a:t>
            </a:r>
            <a:endParaRPr lang="en-US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تقویت تفکر بر مبنای </a:t>
            </a:r>
            <a:r>
              <a:rPr lang="en-US" sz="2400" dirty="0" smtClean="0">
                <a:cs typeface="IRRoya" panose="02000503000000020002" pitchFamily="2" charset="-78"/>
              </a:rPr>
              <a:t>self-organization</a:t>
            </a:r>
            <a:r>
              <a:rPr lang="en-US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 </a:t>
            </a:r>
            <a:r>
              <a:rPr lang="fa-IR" sz="2800" dirty="0">
                <a:latin typeface="IRRoya" panose="02000503000000020002" pitchFamily="2" charset="-78"/>
                <a:cs typeface="IRRoya" panose="02000503000000020002" pitchFamily="2" charset="-78"/>
              </a:rPr>
              <a:t> </a:t>
            </a:r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 در جریان رشد</a:t>
            </a: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نقد جدی نظریات توطئه متفرقه و به ظاهر خنثی</a:t>
            </a: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تقویت تفکر نقاد برای تحلیل امور به ظاهر </a:t>
            </a:r>
            <a:r>
              <a:rPr lang="en-US" sz="2400" dirty="0" smtClean="0">
                <a:latin typeface="+mn-lt"/>
                <a:cs typeface="IRRoya" panose="02000503000000020002" pitchFamily="2" charset="-78"/>
              </a:rPr>
              <a:t>paranormal</a:t>
            </a:r>
            <a:endParaRPr lang="en-US" sz="2800" dirty="0" smtClean="0">
              <a:latin typeface="+mn-lt"/>
              <a:cs typeface="IRRoya" panose="02000503000000020002" pitchFamily="2" charset="-78"/>
            </a:endParaRP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جلوگیری از </a:t>
            </a:r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یا تعدیل قطبی </a:t>
            </a:r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شدن گروه ها و اطلاعات</a:t>
            </a: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پیشگیری و مدیریت حس درماندگی و سرگشتگی</a:t>
            </a: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واکسیناسیون پیشگیرانه در آموزش</a:t>
            </a: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نفی و تکذیب پررنگ و شدید امور نادرست</a:t>
            </a: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یادآوری کنید که اتفاقاً اعتقاد به تفکر توطئه فراگیر است</a:t>
            </a:r>
            <a:endParaRPr lang="en-US" sz="2800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91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affaire of the necklace</a:t>
            </a:r>
            <a:endParaRPr lang="en-US" sz="3200" dirty="0"/>
          </a:p>
        </p:txBody>
      </p:sp>
      <p:pic>
        <p:nvPicPr>
          <p:cNvPr id="107522" name="Picture 2" descr="File:Collier reine Breteu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4316" y="388063"/>
            <a:ext cx="3952875" cy="5705476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22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Madame Du Barry</a:t>
            </a:r>
            <a:endParaRPr lang="en-US" dirty="0"/>
          </a:p>
        </p:txBody>
      </p:sp>
      <p:pic>
        <p:nvPicPr>
          <p:cNvPr id="122882" name="Picture 2" descr="File:Madame Dubarry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8009" y="620688"/>
            <a:ext cx="4219575" cy="5705476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7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Cardinal De </a:t>
            </a:r>
            <a:r>
              <a:rPr lang="en-US" dirty="0" err="1" smtClean="0"/>
              <a:t>Rohan</a:t>
            </a:r>
            <a:endParaRPr lang="en-US" dirty="0"/>
          </a:p>
        </p:txBody>
      </p:sp>
      <p:pic>
        <p:nvPicPr>
          <p:cNvPr id="123906" name="Picture 2" descr="https://upload.wikimedia.org/wikipedia/commons/c/c8/Cardinal_Roha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2182" y="658768"/>
            <a:ext cx="3688652" cy="5513832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50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Jeanne de la </a:t>
            </a:r>
            <a:r>
              <a:rPr lang="en-US" dirty="0" err="1" smtClean="0"/>
              <a:t>Motte</a:t>
            </a:r>
            <a:r>
              <a:rPr lang="en-US" dirty="0" smtClean="0"/>
              <a:t> (Valois)</a:t>
            </a:r>
            <a:endParaRPr lang="en-US" dirty="0"/>
          </a:p>
        </p:txBody>
      </p:sp>
      <p:pic>
        <p:nvPicPr>
          <p:cNvPr id="124930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752" y="1371600"/>
            <a:ext cx="4394606" cy="5486400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29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66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5954" name="Picture 2" descr="File:Marie Antoinette Adult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7768" y="836712"/>
            <a:ext cx="4057650" cy="570547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538666" y="2764874"/>
            <a:ext cx="3024336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Nicole Le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Guay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d'Oliva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79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Heart of the Ocean</a:t>
            </a:r>
            <a:endParaRPr lang="en-US" dirty="0"/>
          </a:p>
        </p:txBody>
      </p:sp>
      <p:pic>
        <p:nvPicPr>
          <p:cNvPr id="126978" name="Picture 2" descr="https://i.pinimg.com/originals/a3/c4/1d/a3c41d0203f97d287021aeed76ef2fa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2" y="2348881"/>
            <a:ext cx="5715000" cy="3695701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86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11500" dirty="0" smtClean="0">
                <a:latin typeface="IRRoya" panose="02000503000000020002" pitchFamily="2" charset="-78"/>
                <a:cs typeface="IRRoya" panose="02000503000000020002" pitchFamily="2" charset="-78"/>
              </a:rPr>
              <a:t>پایان</a:t>
            </a:r>
            <a:endParaRPr lang="en-US" sz="13800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82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23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70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26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87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B Roya" pitchFamily="2" charset="-78"/>
              </a:rPr>
              <a:t>آتش رُم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defTabSz="914400"/>
            <a:fld id="{F86A6366-6285-40C7-BE09-FC3FA2DA8232}" type="slidenum">
              <a:rPr lang="en-US">
                <a:latin typeface="Tw Cen MT"/>
              </a:rPr>
              <a:pPr defTabSz="914400"/>
              <a:t>17</a:t>
            </a:fld>
            <a:endParaRPr lang="en-US">
              <a:latin typeface="Tw Cen 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354618"/>
            <a:ext cx="1422400" cy="503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End 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67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>
                <a:latin typeface="IRRoya" panose="02000503000000020002" pitchFamily="2" charset="-78"/>
                <a:cs typeface="IRRoya" panose="02000503000000020002" pitchFamily="2" charset="-78"/>
              </a:rPr>
              <a:t>آیا تفکر توطئه در حال افزایش است؟</a:t>
            </a:r>
            <a:endParaRPr lang="en-US" sz="3600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97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0" y="704850"/>
            <a:ext cx="70485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0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848" y="182196"/>
            <a:ext cx="4267985" cy="639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9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20" y="1335400"/>
            <a:ext cx="10778519" cy="497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0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latin typeface="IRRoya" panose="02000503000000020002" pitchFamily="2" charset="-78"/>
                <a:cs typeface="IRRoya" panose="02000503000000020002" pitchFamily="2" charset="-78"/>
              </a:rPr>
              <a:t>تفکر توطئه در ترور کندی</a:t>
            </a:r>
            <a:endParaRPr lang="en-US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Conspiratorial Thinking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A6366-6285-40C7-BE09-FC3FA2DA8232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74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4872" y="1989728"/>
            <a:ext cx="878497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900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23521" y="6146173"/>
            <a:ext cx="115722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 Unicode MS"/>
              </a:rPr>
              <a:t>Goreis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 Unicode MS"/>
              </a:rPr>
              <a:t> A, 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 Unicode MS"/>
              </a:rPr>
              <a:t>Voracek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 Unicode MS"/>
              </a:rPr>
              <a:t> M. A Systematic Review and Meta-Analysis of Psychological Research on Conspiracy Beliefs: Field Characteristics, Measurement Instruments, and Associations With Personality Traits. Front Psychol. 2019 Feb 11;10:205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3593" y="332657"/>
            <a:ext cx="7229475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464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3593" y="332657"/>
            <a:ext cx="7229475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r="495"/>
          <a:stretch>
            <a:fillRect/>
          </a:stretch>
        </p:blipFill>
        <p:spPr bwMode="auto">
          <a:xfrm>
            <a:off x="2419300" y="1220688"/>
            <a:ext cx="72411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298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b="17151"/>
          <a:stretch>
            <a:fillRect/>
          </a:stretch>
        </p:blipFill>
        <p:spPr bwMode="auto">
          <a:xfrm>
            <a:off x="2423593" y="332656"/>
            <a:ext cx="7229475" cy="469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r="839"/>
          <a:stretch>
            <a:fillRect/>
          </a:stretch>
        </p:blipFill>
        <p:spPr bwMode="auto">
          <a:xfrm>
            <a:off x="2423818" y="1207874"/>
            <a:ext cx="7234917" cy="412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23521" y="6146173"/>
            <a:ext cx="115722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 Unicode MS"/>
              </a:rPr>
              <a:t>Goreis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 Unicode MS"/>
              </a:rPr>
              <a:t> A, 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 Unicode MS"/>
              </a:rPr>
              <a:t>Voracek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 Unicode MS"/>
              </a:rPr>
              <a:t> M. A Systematic Review and Meta-Analysis of Psychological Research on Conspiracy Beliefs: Field Characteristics, Measurement Instruments, and Associations With Personality Traits. Front Psychol. 2019 Feb 11;10:205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02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>
                <a:latin typeface="IRRoya" panose="02000503000000020002" pitchFamily="2" charset="-78"/>
                <a:cs typeface="IRRoya" panose="02000503000000020002" pitchFamily="2" charset="-78"/>
              </a:rPr>
              <a:t>اعتقاد به افکار توطئه آمیز با یکدیگر همبستگی دارند</a:t>
            </a:r>
            <a:endParaRPr lang="en-US" sz="3600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87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79" y="2087073"/>
            <a:ext cx="11457767" cy="447397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/>
              <a:t>Goertzel</a:t>
            </a:r>
            <a:r>
              <a:rPr lang="en-US" sz="1600" dirty="0"/>
              <a:t>, T. (1994). Belief in conspiracy theories. Political Psychology</a:t>
            </a:r>
            <a:r>
              <a:rPr lang="en-US" sz="1600" dirty="0" smtClean="0"/>
              <a:t>, 15</a:t>
            </a:r>
            <a:r>
              <a:rPr lang="en-US" sz="1600" dirty="0"/>
              <a:t>, 731–742</a:t>
            </a:r>
            <a:r>
              <a:rPr lang="en-US" sz="2400" dirty="0"/>
              <a:t>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78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>
                <a:latin typeface="IRRoya" panose="02000503000000020002" pitchFamily="2" charset="-78"/>
                <a:cs typeface="IRRoya" panose="02000503000000020002" pitchFamily="2" charset="-78"/>
              </a:rPr>
              <a:t>افکار توطئه آمیز می توانند متناقض باشند</a:t>
            </a:r>
            <a:endParaRPr lang="en-US" sz="3600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41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Wood, M. J., Douglas, K. M., &amp; Sutton, R. M. (2012). Dead and alive: Beliefs in contradictory conspiracy theories. </a:t>
            </a:r>
            <a:r>
              <a:rPr lang="en-US" sz="20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Social Psychological and Personality Science, 3, 767–773</a:t>
            </a:r>
            <a:endParaRPr lang="en-US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78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2" y="1864966"/>
            <a:ext cx="9143999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787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79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564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845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584" y="145999"/>
            <a:ext cx="4356105" cy="653686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1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>
                <a:latin typeface="IRRoya" panose="02000503000000020002" pitchFamily="2" charset="-78"/>
                <a:cs typeface="IRRoya" panose="02000503000000020002" pitchFamily="2" charset="-78"/>
              </a:rPr>
              <a:t>ساختار توصیفی مشابهی در افکار توطئه دیده می شود</a:t>
            </a:r>
            <a:endParaRPr lang="en-US" sz="3600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8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sz="2400" dirty="0"/>
              <a:t>Type 1: Something Is Not in </a:t>
            </a:r>
            <a:r>
              <a:rPr lang="en-US" sz="2400" dirty="0" smtClean="0"/>
              <a:t>Order</a:t>
            </a:r>
            <a:endParaRPr lang="fa-IR" sz="2400" dirty="0" smtClean="0"/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sz="2400" dirty="0"/>
              <a:t>Type 2: There Is More to Reality Than Meets the </a:t>
            </a:r>
            <a:r>
              <a:rPr lang="en-US" sz="2400" dirty="0" smtClean="0"/>
              <a:t>Eye</a:t>
            </a:r>
            <a:endParaRPr lang="fa-IR" sz="2400" dirty="0" smtClean="0"/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sz="2400" dirty="0"/>
              <a:t>Type 3: Some Official Narratives Are Not </a:t>
            </a:r>
            <a:r>
              <a:rPr lang="en-US" sz="2400" dirty="0" smtClean="0"/>
              <a:t>True</a:t>
            </a:r>
            <a:endParaRPr lang="fa-IR" sz="2400" dirty="0" smtClean="0"/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sz="2400" dirty="0"/>
              <a:t>Type 4: All Official Narratives Are Illusions: </a:t>
            </a:r>
            <a:r>
              <a:rPr lang="en-US" sz="2400" dirty="0" smtClean="0"/>
              <a:t>The</a:t>
            </a:r>
            <a:r>
              <a:rPr lang="fa-IR" sz="2400" dirty="0" smtClean="0"/>
              <a:t> </a:t>
            </a:r>
            <a:r>
              <a:rPr lang="en-US" sz="2400" dirty="0" smtClean="0"/>
              <a:t>Mainstream </a:t>
            </a:r>
            <a:r>
              <a:rPr lang="en-US" sz="2400" dirty="0"/>
              <a:t>versus </a:t>
            </a:r>
            <a:r>
              <a:rPr lang="en-US" sz="2400" dirty="0" smtClean="0"/>
              <a:t>Reality</a:t>
            </a:r>
            <a:endParaRPr lang="fa-IR" sz="2400" dirty="0" smtClean="0"/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sz="2400" dirty="0"/>
              <a:t>Type 5: All of Reality Is an Illusion: </a:t>
            </a:r>
            <a:r>
              <a:rPr lang="en-US" sz="2400" dirty="0" smtClean="0"/>
              <a:t>The</a:t>
            </a:r>
            <a:r>
              <a:rPr lang="fa-IR" sz="2400" dirty="0" smtClean="0"/>
              <a:t>  </a:t>
            </a:r>
            <a:r>
              <a:rPr lang="en-US" sz="2400" dirty="0" smtClean="0"/>
              <a:t>Ontological-Symbolic </a:t>
            </a:r>
            <a:r>
              <a:rPr lang="en-US" sz="2400" dirty="0"/>
              <a:t>Turn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04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Franks, B., </a:t>
            </a:r>
            <a:r>
              <a:rPr lang="en-US" sz="18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Bangerter</a:t>
            </a: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A., Bauer, M. W., Hall, M., &amp; </a:t>
            </a:r>
            <a:r>
              <a:rPr lang="en-US" sz="18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Noort</a:t>
            </a: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M. C. (2017). Beyond “</a:t>
            </a:r>
            <a:r>
              <a:rPr lang="en-US" sz="18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monologicality</a:t>
            </a: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”? Exploring </a:t>
            </a:r>
            <a:r>
              <a:rPr lang="en-US" sz="18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conspiracist</a:t>
            </a: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worldviews. </a:t>
            </a:r>
            <a:r>
              <a:rPr lang="en-US" sz="18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Frontiers in Psychology, 8(861) 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489" y="1681784"/>
            <a:ext cx="9139523" cy="505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026160" y="2655594"/>
            <a:ext cx="1828800" cy="54864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latin typeface="IRRoya" panose="02000503000000020002" pitchFamily="2" charset="-78"/>
                <a:cs typeface="IRRoya" panose="02000503000000020002" pitchFamily="2" charset="-78"/>
              </a:rPr>
              <a:t>حلقه نخبگان شرور</a:t>
            </a:r>
            <a:endParaRPr lang="en-US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8560" y="3600474"/>
            <a:ext cx="1828800" cy="54864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latin typeface="IRRoya" panose="02000503000000020002" pitchFamily="2" charset="-78"/>
                <a:cs typeface="IRRoya" panose="02000503000000020002" pitchFamily="2" charset="-78"/>
              </a:rPr>
              <a:t>مدیران میانی</a:t>
            </a:r>
            <a:endParaRPr lang="en-US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80160" y="4453914"/>
            <a:ext cx="1828800" cy="54864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latin typeface="IRRoya" panose="02000503000000020002" pitchFamily="2" charset="-78"/>
                <a:cs typeface="IRRoya" panose="02000503000000020002" pitchFamily="2" charset="-78"/>
              </a:rPr>
              <a:t>دستگاه فریب</a:t>
            </a:r>
            <a:endParaRPr lang="en-US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5431" y="5378180"/>
            <a:ext cx="1828800" cy="54864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latin typeface="IRRoya" panose="02000503000000020002" pitchFamily="2" charset="-78"/>
                <a:cs typeface="IRRoya" panose="02000503000000020002" pitchFamily="2" charset="-78"/>
              </a:rPr>
              <a:t>عوام گوسفند صفت</a:t>
            </a:r>
            <a:endParaRPr lang="en-US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064" y="6363855"/>
            <a:ext cx="1180624" cy="477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End V2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1029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3151" y="-85762"/>
            <a:ext cx="9404723" cy="1400530"/>
          </a:xfrm>
        </p:spPr>
        <p:txBody>
          <a:bodyPr/>
          <a:lstStyle/>
          <a:p>
            <a:pPr algn="r" rtl="1"/>
            <a:r>
              <a:rPr lang="en-US" sz="3600" dirty="0" smtClean="0">
                <a:solidFill>
                  <a:srgbClr val="FFFF00"/>
                </a:solidFill>
              </a:rPr>
              <a:t>Failed attempts</a:t>
            </a:r>
            <a:r>
              <a:rPr lang="fa-IR" sz="3600" dirty="0" smtClean="0">
                <a:solidFill>
                  <a:srgbClr val="FFFF00"/>
                </a:solidFill>
              </a:rPr>
              <a:t/>
            </a:r>
            <a:br>
              <a:rPr lang="fa-IR" sz="3600" dirty="0" smtClean="0">
                <a:solidFill>
                  <a:srgbClr val="FFFF00"/>
                </a:solidFill>
              </a:rPr>
            </a:br>
            <a:r>
              <a:rPr lang="fa-IR" sz="2800" dirty="0" smtClean="0">
                <a:solidFill>
                  <a:srgbClr val="FFFF00"/>
                </a:solidFill>
                <a:latin typeface="IRRoya" panose="02000503000000020002" pitchFamily="2" charset="-78"/>
                <a:cs typeface="IRRoya" panose="02000503000000020002" pitchFamily="2" charset="-78"/>
              </a:rPr>
              <a:t>اقدامات شکست خورده</a:t>
            </a:r>
            <a:endParaRPr lang="en-US" sz="2800" dirty="0">
              <a:solidFill>
                <a:srgbClr val="FFFF00"/>
              </a:solidFill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71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Conspiratorial Thinking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A6366-6285-40C7-BE09-FC3FA2DA8232}" type="slidenum"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20800" y="228600"/>
            <a:ext cx="10871200" cy="990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Consequence-cause </a:t>
            </a:r>
            <a:r>
              <a:rPr lang="en-US" sz="3600" dirty="0" smtClean="0">
                <a:solidFill>
                  <a:srgbClr val="FFFF00"/>
                </a:solidFill>
              </a:rPr>
              <a:t>matching</a:t>
            </a:r>
            <a:r>
              <a:rPr lang="fa-IR" sz="3600" dirty="0" smtClean="0">
                <a:solidFill>
                  <a:srgbClr val="FFFF00"/>
                </a:solidFill>
              </a:rPr>
              <a:t/>
            </a:r>
            <a:br>
              <a:rPr lang="fa-IR" sz="3600" dirty="0" smtClean="0">
                <a:solidFill>
                  <a:srgbClr val="FFFF00"/>
                </a:solidFill>
              </a:rPr>
            </a:br>
            <a:r>
              <a:rPr lang="fa-IR" sz="3600" dirty="0" smtClean="0">
                <a:solidFill>
                  <a:srgbClr val="FFFF00"/>
                </a:solidFill>
                <a:latin typeface="IRRoya" panose="02000503000000020002" pitchFamily="2" charset="-78"/>
                <a:cs typeface="IRRoya" panose="02000503000000020002" pitchFamily="2" charset="-78"/>
              </a:rPr>
              <a:t>همخوانی علت و نتیجه</a:t>
            </a:r>
            <a:endParaRPr lang="en-US" sz="3600" dirty="0">
              <a:solidFill>
                <a:srgbClr val="FFFF00"/>
              </a:solidFill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197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807" y="71120"/>
            <a:ext cx="4473671" cy="669900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8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6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IRRoya" panose="02000503000000020002" pitchFamily="2" charset="-78"/>
                <a:cs typeface="IRRoya" panose="02000503000000020002" pitchFamily="2" charset="-78"/>
              </a:rPr>
              <a:t>اما این افکار از کجا می آیند؟</a:t>
            </a:r>
            <a:endParaRPr lang="en-US" sz="6600" dirty="0">
              <a:solidFill>
                <a:schemeClr val="accent6">
                  <a:lumMod val="40000"/>
                  <a:lumOff val="60000"/>
                </a:schemeClr>
              </a:solidFill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2064" y="6363855"/>
            <a:ext cx="1180624" cy="477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End V3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529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marL="742950" indent="-742950" algn="r" rtl="1">
              <a:buFont typeface="+mj-lt"/>
              <a:buAutoNum type="arabicPeriod"/>
            </a:pPr>
            <a:r>
              <a:rPr lang="fa-IR" sz="4400" dirty="0" smtClean="0">
                <a:solidFill>
                  <a:srgbClr val="FFFF00"/>
                </a:solidFill>
                <a:latin typeface="IRRoya" panose="02000503000000020002" pitchFamily="2" charset="-78"/>
                <a:cs typeface="IRRoya" panose="02000503000000020002" pitchFamily="2" charset="-78"/>
              </a:rPr>
              <a:t>صفات و ویژگی های ثابت و خاص شخصیتی</a:t>
            </a:r>
            <a:endParaRPr lang="en-US" sz="4400" dirty="0">
              <a:solidFill>
                <a:srgbClr val="FFFF00"/>
              </a:solidFill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>
                <a:latin typeface="IRRoya" panose="02000503000000020002" pitchFamily="2" charset="-78"/>
                <a:cs typeface="IRRoya" panose="02000503000000020002" pitchFamily="2" charset="-78"/>
              </a:rPr>
              <a:t>اما افکار توطئه آمیز از کجا می آیند؟</a:t>
            </a:r>
            <a:endParaRPr lang="en-US" sz="3600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00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280" y="0"/>
            <a:ext cx="8036559" cy="685799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 rot="1094668">
            <a:off x="1412239" y="1069841"/>
            <a:ext cx="1910080" cy="21132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Openness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4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955" y="0"/>
            <a:ext cx="8068885" cy="6858000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1127760" y="4185920"/>
            <a:ext cx="2367280" cy="198120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Agreeableness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97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800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IRNazanin" panose="02000506000000020002" pitchFamily="2" charset="-78"/>
                <a:cs typeface="IRNazanin" panose="02000506000000020002" pitchFamily="2" charset="-78"/>
              </a:rPr>
              <a:t>کار کارِ </a:t>
            </a:r>
            <a:r>
              <a:rPr lang="fa-IR" sz="8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IRNazanin" panose="02000506000000020002" pitchFamily="2" charset="-78"/>
                <a:cs typeface="IRNazanin" panose="02000506000000020002" pitchFamily="2" charset="-78"/>
              </a:rPr>
              <a:t>خودشونه</a:t>
            </a:r>
            <a:endParaRPr lang="en-US" sz="8000" dirty="0">
              <a:solidFill>
                <a:schemeClr val="accent6">
                  <a:lumMod val="60000"/>
                  <a:lumOff val="40000"/>
                </a:schemeClr>
              </a:solidFill>
              <a:latin typeface="IRNazanin" panose="02000506000000020002" pitchFamily="2" charset="-78"/>
              <a:cs typeface="IRNazanin" panose="02000506000000020002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68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Monological</a:t>
            </a:r>
            <a:r>
              <a:rPr lang="en-US" sz="2800" dirty="0" smtClean="0"/>
              <a:t> Thinking</a:t>
            </a:r>
            <a:endParaRPr lang="en-US" sz="280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r" rtl="1"/>
            <a:r>
              <a:rPr lang="fa-IR" sz="2800" b="1" dirty="0" smtClean="0">
                <a:latin typeface="IRRoya" panose="02000503000000020002" pitchFamily="2" charset="-78"/>
                <a:cs typeface="IRRoya" panose="02000503000000020002" pitchFamily="2" charset="-78"/>
              </a:rPr>
              <a:t>سبک یا صفت پایدار شناختی</a:t>
            </a:r>
            <a:endParaRPr lang="en-US" sz="2800" b="1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98" y="2506133"/>
            <a:ext cx="3188484" cy="2206943"/>
          </a:xfrm>
          <a:prstGeom prst="rect">
            <a:avLst/>
          </a:prstGeom>
        </p:spPr>
      </p:pic>
      <p:pic>
        <p:nvPicPr>
          <p:cNvPr id="8" name="Picture 4" descr="https://cdn.mos.cms.futurecdn.net/3CorBj4FSCunixkTsDZy5L-320-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7560" y="1447800"/>
            <a:ext cx="3383280" cy="2537460"/>
          </a:xfrm>
          <a:prstGeom prst="rect">
            <a:avLst/>
          </a:prstGeom>
          <a:noFill/>
        </p:spPr>
      </p:pic>
      <p:pic>
        <p:nvPicPr>
          <p:cNvPr id="9" name="Picture 2" descr="http://www.conman.com.au/wp-content/uploads/2016/02/flip-a-coin-e14543939818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6137" y="513969"/>
            <a:ext cx="3319463" cy="22025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402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Karen M. Douglas, Robbie M. Sutton, Mitchell J. Callan, Rael J</a:t>
            </a:r>
            <a:r>
              <a:rPr lang="en-US" sz="1600" dirty="0" smtClean="0"/>
              <a:t>. </a:t>
            </a:r>
            <a:r>
              <a:rPr lang="en-US" sz="1600" dirty="0" err="1" smtClean="0"/>
              <a:t>Dawtry</a:t>
            </a:r>
            <a:r>
              <a:rPr lang="en-US" sz="1600" dirty="0" smtClean="0"/>
              <a:t> </a:t>
            </a:r>
            <a:r>
              <a:rPr lang="en-US" sz="1600" dirty="0"/>
              <a:t>&amp; </a:t>
            </a:r>
            <a:r>
              <a:rPr lang="en-US" sz="1600" dirty="0" err="1"/>
              <a:t>Annelie</a:t>
            </a:r>
            <a:r>
              <a:rPr lang="en-US" sz="1600" dirty="0"/>
              <a:t> J. Harvey (2015): Someone is pulling the strings: </a:t>
            </a:r>
            <a:r>
              <a:rPr lang="en-US" sz="1600" dirty="0" smtClean="0"/>
              <a:t>hypersensitive agency </a:t>
            </a:r>
            <a:r>
              <a:rPr lang="en-US" sz="1600" dirty="0"/>
              <a:t>detection and belief in conspiracy theories, Thinking &amp; </a:t>
            </a:r>
            <a:r>
              <a:rPr lang="en-US" sz="1600" dirty="0" smtClean="0"/>
              <a:t>Reasoning. 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329" y="1853248"/>
            <a:ext cx="3724275" cy="445598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94080" y="3393440"/>
            <a:ext cx="43383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Anthropomorphism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0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Douglas, K. M., Sutton, R. M., Callan, M. J., </a:t>
            </a:r>
            <a:r>
              <a:rPr lang="en-US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Dawtry</a:t>
            </a:r>
            <a:r>
              <a:rPr lang="en-US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R. J., &amp; Harvey, A. J. (2016). Someone is pulling the strings: Hypersensitive agency detection and belief in conspiracy theories. </a:t>
            </a:r>
            <a:r>
              <a:rPr lang="en-US" sz="16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Thinking &amp; Reasoning, 22, 57–77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" y="2089248"/>
            <a:ext cx="12211070" cy="47058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5161280" y="2763520"/>
            <a:ext cx="685800" cy="685800"/>
          </a:xfrm>
          <a:prstGeom prst="ellipse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8229600" y="2776812"/>
            <a:ext cx="685800" cy="685800"/>
          </a:xfrm>
          <a:prstGeom prst="ellipse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7426960" y="2777404"/>
            <a:ext cx="685800" cy="685800"/>
          </a:xfrm>
          <a:prstGeom prst="ellipse">
            <a:avLst/>
          </a:prstGeom>
          <a:solidFill>
            <a:srgbClr val="92D05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1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5" y="330798"/>
            <a:ext cx="11414696" cy="613954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10690971" y="912708"/>
            <a:ext cx="685800" cy="685800"/>
          </a:xfrm>
          <a:prstGeom prst="ellipse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/>
              <a:t>HADD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Hyperactive Agency Detection Device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10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0"/>
            <a:ext cx="7620000" cy="6858000"/>
          </a:xfrm>
          <a:prstGeom prst="rect">
            <a:avLst/>
          </a:prstGeom>
        </p:spPr>
      </p:pic>
      <p:pic>
        <p:nvPicPr>
          <p:cNvPr id="1026" name="Picture 2" descr="https://i1.rgstatic.net/ii/profile.image/285656149446656-1445117141367_Q512/Justin_Barret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940" y="3255776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28560" y="6473930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Justin Barrett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76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064" y="6363855"/>
            <a:ext cx="1180624" cy="477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End V4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3484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marL="742950" indent="-742950" algn="r" rtl="1">
              <a:buFont typeface="+mj-lt"/>
              <a:buAutoNum type="arabicPeriod" startAt="2"/>
            </a:pPr>
            <a:r>
              <a:rPr lang="fa-IR" sz="4400" dirty="0" smtClean="0">
                <a:solidFill>
                  <a:srgbClr val="FFFF00"/>
                </a:solidFill>
                <a:latin typeface="IRRoya" panose="02000503000000020002" pitchFamily="2" charset="-78"/>
                <a:cs typeface="IRRoya" panose="02000503000000020002" pitchFamily="2" charset="-78"/>
              </a:rPr>
              <a:t>گرایشات سیاسی</a:t>
            </a:r>
            <a:endParaRPr lang="en-US" sz="4400" dirty="0">
              <a:solidFill>
                <a:srgbClr val="FFFF00"/>
              </a:solidFill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>
                <a:latin typeface="IRRoya" panose="02000503000000020002" pitchFamily="2" charset="-78"/>
                <a:cs typeface="IRRoya" panose="02000503000000020002" pitchFamily="2" charset="-78"/>
              </a:rPr>
              <a:t>اما افکار توطئه آمیز از کجا می آیند؟</a:t>
            </a:r>
            <a:endParaRPr lang="en-US" sz="3600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45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Authoritarianism</a:t>
            </a:r>
          </a:p>
          <a:p>
            <a:r>
              <a:rPr lang="en-US" dirty="0" smtClean="0"/>
              <a:t>Dogmatism</a:t>
            </a:r>
          </a:p>
          <a:p>
            <a:r>
              <a:rPr lang="en-US" dirty="0" smtClean="0"/>
              <a:t>Conservative </a:t>
            </a:r>
          </a:p>
          <a:p>
            <a:r>
              <a:rPr lang="en-US" dirty="0" smtClean="0"/>
              <a:t>Liberalism/neoliberalism</a:t>
            </a:r>
          </a:p>
          <a:p>
            <a:r>
              <a:rPr lang="en-US" dirty="0" smtClean="0"/>
              <a:t>SDO: social dominance orientation</a:t>
            </a:r>
          </a:p>
          <a:p>
            <a:r>
              <a:rPr lang="en-US" dirty="0" smtClean="0"/>
              <a:t>RWA: right wing authoritarianism</a:t>
            </a:r>
          </a:p>
          <a:p>
            <a:r>
              <a:rPr lang="en-US" dirty="0" smtClean="0"/>
              <a:t>Anti-Semitism</a:t>
            </a:r>
          </a:p>
          <a:p>
            <a:r>
              <a:rPr lang="en-US" dirty="0" smtClean="0"/>
              <a:t>Anti-Americanism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9908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Jonathan </a:t>
            </a:r>
            <a:r>
              <a:rPr lang="en-US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Haidt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8818" name="Picture 2" descr="https://www.strategy-business.com/media/image/30592435_thumb5_69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05" y="1306344"/>
            <a:ext cx="8149590" cy="47244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665" y="295729"/>
            <a:ext cx="3024366" cy="466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0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7406752" y="2076715"/>
            <a:ext cx="2753359" cy="4196080"/>
          </a:xfrm>
          <a:prstGeom prst="roundRect">
            <a:avLst/>
          </a:prstGeom>
          <a:solidFill>
            <a:srgbClr val="C00000"/>
          </a:solidFill>
          <a:effectLst>
            <a:outerShdw blurRad="76200" dist="254000" dir="3000000" algn="ctr" rotWithShape="0">
              <a:srgbClr val="000000">
                <a:alpha val="8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توصیف دیگر:</a:t>
            </a: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غیر رسمی</a:t>
            </a: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پیچیده تر</a:t>
            </a: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عناصر پنهان</a:t>
            </a: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منافع مبهم و مخفی</a:t>
            </a: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هماهنگی زیاد</a:t>
            </a: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نیت دسیسه و شوم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318000" y="254000"/>
            <a:ext cx="0" cy="6309360"/>
          </a:xfrm>
          <a:prstGeom prst="line">
            <a:avLst/>
          </a:prstGeom>
          <a:ln w="57150">
            <a:solidFill>
              <a:srgbClr val="FFFF00">
                <a:alpha val="98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1016000" y="1395995"/>
            <a:ext cx="2438400" cy="4196080"/>
          </a:xfrm>
          <a:prstGeom prst="roundRect">
            <a:avLst/>
          </a:prstGeom>
          <a:solidFill>
            <a:srgbClr val="0070C0"/>
          </a:solidFill>
          <a:effectLst>
            <a:outerShdw blurRad="76200" dist="254000" dir="3000000" algn="ctr" rotWithShape="0">
              <a:srgbClr val="000000">
                <a:alpha val="8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توصیف اول:</a:t>
            </a: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رسمی</a:t>
            </a: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ساده تر</a:t>
            </a: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عناصر آشکار</a:t>
            </a: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منافع آشکار</a:t>
            </a: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هماهنگی کمتر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81601" y="1528075"/>
            <a:ext cx="2753359" cy="4196080"/>
          </a:xfrm>
          <a:prstGeom prst="roundRect">
            <a:avLst/>
          </a:prstGeom>
          <a:solidFill>
            <a:srgbClr val="FF0000"/>
          </a:solidFill>
          <a:effectLst>
            <a:outerShdw blurRad="76200" dist="254000" dir="3000000" algn="ctr" rotWithShape="0">
              <a:srgbClr val="000000">
                <a:alpha val="8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توصیف دیگر:</a:t>
            </a: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غیر رسمی</a:t>
            </a: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پیچیده تر</a:t>
            </a: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عناصر پنهان</a:t>
            </a: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منافع مبهم و مخفی</a:t>
            </a: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هماهنگی زیاد</a:t>
            </a:r>
          </a:p>
          <a:p>
            <a:pPr algn="r" rtl="1"/>
            <a:r>
              <a:rPr lang="fa-IR" sz="2800" dirty="0" smtClean="0">
                <a:latin typeface="IRRoya" panose="02000503000000020002" pitchFamily="2" charset="-78"/>
                <a:cs typeface="IRRoya" panose="02000503000000020002" pitchFamily="2" charset="-78"/>
              </a:rPr>
              <a:t>نیت دسیسه و شوم</a:t>
            </a:r>
          </a:p>
        </p:txBody>
      </p:sp>
    </p:spTree>
    <p:extLst>
      <p:ext uri="{BB962C8B-B14F-4D97-AF65-F5344CB8AC3E}">
        <p14:creationId xmlns:p14="http://schemas.microsoft.com/office/powerpoint/2010/main" val="183546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1" y="-27384"/>
            <a:ext cx="5193030" cy="689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907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SDO </a:t>
            </a:r>
            <a:r>
              <a:rPr lang="en-US" sz="2800" dirty="0" smtClean="0"/>
              <a:t>(</a:t>
            </a:r>
            <a:r>
              <a:rPr lang="en-US" sz="2800" dirty="0" err="1" smtClean="0"/>
              <a:t>Sidanius</a:t>
            </a:r>
            <a:r>
              <a:rPr lang="en-US" sz="2800" dirty="0" smtClean="0"/>
              <a:t> and </a:t>
            </a:r>
            <a:r>
              <a:rPr lang="en-US" sz="2800" dirty="0" err="1" smtClean="0"/>
              <a:t>Pratto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Some groups of people are simply inferior to other groups.</a:t>
            </a:r>
          </a:p>
          <a:p>
            <a:r>
              <a:rPr lang="en-US" dirty="0"/>
              <a:t>In getting what you want, it is sometimes necessary to use force against other groups.</a:t>
            </a:r>
          </a:p>
          <a:p>
            <a:r>
              <a:rPr lang="en-US" dirty="0"/>
              <a:t>It's OK if some groups have more of a chance in life than others.</a:t>
            </a:r>
          </a:p>
          <a:p>
            <a:r>
              <a:rPr lang="en-US" dirty="0"/>
              <a:t>To get ahead in life, it is sometimes necessary to step on other groups.</a:t>
            </a:r>
          </a:p>
          <a:p>
            <a:r>
              <a:rPr lang="en-US" dirty="0"/>
              <a:t>If certain groups stayed in their place, we would have fewer problems.</a:t>
            </a:r>
          </a:p>
          <a:p>
            <a:r>
              <a:rPr lang="en-US" dirty="0"/>
              <a:t>It's probably a good thing that certain groups are at the top and other groups are at the bottom.</a:t>
            </a:r>
          </a:p>
          <a:p>
            <a:r>
              <a:rPr lang="en-US" dirty="0"/>
              <a:t>Inferior groups should stay in their place.</a:t>
            </a:r>
          </a:p>
          <a:p>
            <a:r>
              <a:rPr lang="en-US" dirty="0"/>
              <a:t>Sometimes other groups must be kept in their place.</a:t>
            </a:r>
          </a:p>
          <a:p>
            <a:r>
              <a:rPr lang="en-US" dirty="0"/>
              <a:t>It would be good if groups could be equal. (reverse-scored)</a:t>
            </a:r>
          </a:p>
          <a:p>
            <a:r>
              <a:rPr lang="en-US" dirty="0"/>
              <a:t>Group equality should be our ideal. (reverse-scored)</a:t>
            </a:r>
          </a:p>
          <a:p>
            <a:r>
              <a:rPr lang="en-US" dirty="0"/>
              <a:t>All groups should be given an equal chance in life. (reverse-scored)</a:t>
            </a:r>
          </a:p>
          <a:p>
            <a:r>
              <a:rPr lang="en-US" dirty="0"/>
              <a:t>We should do what we can to equalize conditions for different groups. (reverse-scored)</a:t>
            </a:r>
          </a:p>
          <a:p>
            <a:r>
              <a:rPr lang="en-US" dirty="0"/>
              <a:t>Increased social equality is beneficial to society. (reverse-scored)</a:t>
            </a:r>
          </a:p>
          <a:p>
            <a:r>
              <a:rPr lang="en-US" dirty="0"/>
              <a:t>We would have fewer problems if we treated people more equally. (reverse-scored)</a:t>
            </a:r>
          </a:p>
          <a:p>
            <a:r>
              <a:rPr lang="en-US" dirty="0"/>
              <a:t>We should strive to make incomes as equal as possible. (reverse-scored)</a:t>
            </a:r>
          </a:p>
          <a:p>
            <a:r>
              <a:rPr lang="en-US" dirty="0"/>
              <a:t>No group should dominate in society. (reverse-scored)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3800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Imhoff</a:t>
            </a: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R., &amp; </a:t>
            </a:r>
            <a:r>
              <a:rPr lang="en-US" sz="20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Bruder</a:t>
            </a: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M. (2014). Speaking (un-)truth to power: Conspiracy mentality as a </a:t>
            </a:r>
            <a:r>
              <a:rPr lang="en-US" sz="20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generalised</a:t>
            </a: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political attitude. </a:t>
            </a:r>
            <a:r>
              <a:rPr lang="en-US" sz="20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European Journal of Personality, 28, 25–43.</a:t>
            </a:r>
            <a:endParaRPr lang="en-US" sz="2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564" y="2991641"/>
            <a:ext cx="1191749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326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576" y="332656"/>
            <a:ext cx="7734300" cy="581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2064" y="6363855"/>
            <a:ext cx="1180624" cy="477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End V5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9458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marL="742950" indent="-742950" algn="r" rtl="1">
              <a:buFont typeface="+mj-lt"/>
              <a:buAutoNum type="arabicPeriod" startAt="3"/>
            </a:pPr>
            <a:r>
              <a:rPr lang="fa-IR" sz="4400" dirty="0" smtClean="0">
                <a:solidFill>
                  <a:srgbClr val="FFFF00"/>
                </a:solidFill>
                <a:latin typeface="IRRoya" panose="02000503000000020002" pitchFamily="2" charset="-78"/>
                <a:cs typeface="IRRoya" panose="02000503000000020002" pitchFamily="2" charset="-78"/>
              </a:rPr>
              <a:t>ناهمخوانی و نداشتن کنترل</a:t>
            </a:r>
            <a:endParaRPr lang="en-US" sz="4400" dirty="0">
              <a:solidFill>
                <a:srgbClr val="FFFF00"/>
              </a:solidFill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>
                <a:latin typeface="IRRoya" panose="02000503000000020002" pitchFamily="2" charset="-78"/>
                <a:cs typeface="IRRoya" panose="02000503000000020002" pitchFamily="2" charset="-78"/>
              </a:rPr>
              <a:t>اما افکار توطئه آمیز از کجا می آیند؟</a:t>
            </a:r>
            <a:endParaRPr lang="en-US" sz="3600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311" y="26237"/>
            <a:ext cx="6770499" cy="637780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6454895"/>
            <a:ext cx="121757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 Unicode MS"/>
              </a:rPr>
              <a:t>Whitson JA,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 Unicode MS"/>
              </a:rPr>
              <a:t>Galinsky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 Unicode MS"/>
              </a:rPr>
              <a:t> AD. Lacking control increases illusory pattern perception. Science. 2008 Oct 3;322(5898):115-7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 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04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van </a:t>
            </a:r>
            <a:r>
              <a:rPr lang="en-US" sz="1800" dirty="0" err="1"/>
              <a:t>Prooijen</a:t>
            </a:r>
            <a:r>
              <a:rPr lang="en-US" sz="1800" dirty="0"/>
              <a:t>, J.-W., Douglas, K., &amp; De </a:t>
            </a:r>
            <a:r>
              <a:rPr lang="en-US" sz="1800" dirty="0" err="1"/>
              <a:t>Inocencio</a:t>
            </a:r>
            <a:r>
              <a:rPr lang="en-US" sz="1800" dirty="0"/>
              <a:t>, C. (2018). Connecting the dots: Illusory pattern perception predicts belief in conspiracies and the supernatural. </a:t>
            </a:r>
            <a:r>
              <a:rPr lang="en-US" sz="1800" i="1" dirty="0"/>
              <a:t>European Journal of Social Psychology, 48, 320–335</a:t>
            </a:r>
            <a:endParaRPr lang="en-US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73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472" y="1853248"/>
            <a:ext cx="914400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828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Bruner-Postman experiment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7170" name="Picture 2" descr="http://doktori.bme.hu/bme_palyazat/2015/Honlap/polner_bertalan_en_files/image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8" y="2204865"/>
            <a:ext cx="8154162" cy="3215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62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540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00808"/>
            <a:ext cx="91440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461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537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0300" y="623889"/>
            <a:ext cx="7391400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366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1148071" y="1716949"/>
            <a:ext cx="3590646" cy="35906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Self-organized</a:t>
            </a:r>
          </a:p>
          <a:p>
            <a:pPr algn="ctr"/>
            <a:r>
              <a:rPr lang="en-US" sz="2400" dirty="0" smtClean="0"/>
              <a:t>Non-intentional</a:t>
            </a:r>
            <a:endParaRPr lang="en-US" sz="2400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5770871" y="1808389"/>
            <a:ext cx="3590646" cy="35906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/>
              <a:t>Intentional </a:t>
            </a:r>
          </a:p>
          <a:p>
            <a:pPr algn="ctr"/>
            <a:r>
              <a:rPr lang="en-US" sz="2400" dirty="0" smtClean="0"/>
              <a:t>Anthropomorphic </a:t>
            </a:r>
          </a:p>
          <a:p>
            <a:pPr algn="ctr"/>
            <a:r>
              <a:rPr lang="en-US" sz="2400" dirty="0" smtClean="0"/>
              <a:t>Agentic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747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38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276872"/>
            <a:ext cx="9144000" cy="264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736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39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577" y="1844824"/>
            <a:ext cx="772477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567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Proulx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T. and Heine, S.J. (2009) Connections from Kafka: exposure to meaning threats improves implicit learning of an artificial grammar. Psychol. Sci. 20, 125–1131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542722" name="Picture 2" descr="File:Kaf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2064" y="1412776"/>
            <a:ext cx="3386138" cy="4514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93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541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5664" y="342900"/>
            <a:ext cx="54006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entagon 5"/>
          <p:cNvSpPr/>
          <p:nvPr/>
        </p:nvSpPr>
        <p:spPr>
          <a:xfrm>
            <a:off x="1919536" y="4653136"/>
            <a:ext cx="2520280" cy="792088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>
                <a:cs typeface="B Roya" pitchFamily="2" charset="-78"/>
              </a:rPr>
              <a:t>داستان کوتاه از کافکا</a:t>
            </a:r>
            <a:endParaRPr lang="en-US" sz="2400" dirty="0">
              <a:cs typeface="B Roya" pitchFamily="2" charset="-78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6168008" y="1340768"/>
            <a:ext cx="2592288" cy="2088232"/>
          </a:xfrm>
          <a:prstGeom prst="downArrowCallout">
            <a:avLst>
              <a:gd name="adj1" fmla="val 18365"/>
              <a:gd name="adj2" fmla="val 19692"/>
              <a:gd name="adj3" fmla="val 30308"/>
              <a:gd name="adj4" fmla="val 410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>
                <a:cs typeface="B Roya" pitchFamily="2" charset="-78"/>
              </a:rPr>
              <a:t>بحث درباره عدم وحدت نفس</a:t>
            </a:r>
            <a:endParaRPr lang="en-US" sz="2800" dirty="0">
              <a:cs typeface="B Roya" pitchFamily="2" charset="-78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1775520" y="2204864"/>
            <a:ext cx="1836712" cy="792088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 dirty="0">
                <a:cs typeface="B Roya" pitchFamily="2" charset="-78"/>
              </a:rPr>
              <a:t>کشف قاعده کدها</a:t>
            </a:r>
            <a:endParaRPr lang="en-US" sz="2400" dirty="0">
              <a:cs typeface="B Roy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04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55" y="2678595"/>
            <a:ext cx="6922126" cy="26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5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Proulx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T. et al. (2010) When is the unfamiliar The Uncanny?: meaning affirmation after exposure to absurdist literature, humor, and art. Pers. Soc. Psychol. Bull. 36, 817–829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5794" name="Picture 2" descr="https://encrypted-tbn0.gstatic.com/images?q=tbn:ANd9GcTm8WWlA0mtDlhUDvCW_Vk3fla6xXNXEYcUN3S7RtuhD9RIGL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4" y="2852921"/>
            <a:ext cx="3827621" cy="2377154"/>
          </a:xfrm>
          <a:prstGeom prst="rect">
            <a:avLst/>
          </a:prstGeom>
          <a:noFill/>
        </p:spPr>
      </p:pic>
      <p:pic>
        <p:nvPicPr>
          <p:cNvPr id="545796" name="Picture 4" descr="https://pictures.abebooks.com/LANCASTERFE/228839095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4113" y="2132857"/>
            <a:ext cx="2893219" cy="3857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234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Uncanny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2099100"/>
            <a:ext cx="8946541" cy="41954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The Uncanny (1919) by Sigmund Freud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Unfamiliar familiar ( </a:t>
            </a:r>
            <a:r>
              <a:rPr lang="en-US" sz="2800" dirty="0" err="1" smtClean="0"/>
              <a:t>unheimliche</a:t>
            </a:r>
            <a:r>
              <a:rPr lang="en-US" sz="2800" dirty="0" smtClean="0"/>
              <a:t> </a:t>
            </a:r>
            <a:r>
              <a:rPr lang="en-US" sz="2800" dirty="0" err="1" smtClean="0"/>
              <a:t>heimliche</a:t>
            </a:r>
            <a:r>
              <a:rPr lang="en-US" sz="2800" dirty="0" smtClean="0"/>
              <a:t>)</a:t>
            </a:r>
          </a:p>
          <a:p>
            <a:pPr algn="r" rtl="1">
              <a:lnSpc>
                <a:spcPct val="150000"/>
              </a:lnSpc>
            </a:pPr>
            <a:r>
              <a:rPr lang="fa-IR" sz="4000" dirty="0" smtClean="0">
                <a:latin typeface="IRRoya" panose="02000503000000020002" pitchFamily="2" charset="-78"/>
                <a:cs typeface="IRRoya" panose="02000503000000020002" pitchFamily="2" charset="-78"/>
              </a:rPr>
              <a:t>آشنای ناآشنا</a:t>
            </a:r>
            <a:endParaRPr lang="en-US" sz="4000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66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543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7925" y="188641"/>
            <a:ext cx="729615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174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544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3593" y="0"/>
            <a:ext cx="73674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4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5641" y="476672"/>
            <a:ext cx="2788825" cy="2195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4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1744" y="3212976"/>
            <a:ext cx="2657856" cy="231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47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2064" y="980728"/>
            <a:ext cx="27813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spect="1"/>
          </p:cNvSpPr>
          <p:nvPr/>
        </p:nvSpPr>
        <p:spPr>
          <a:xfrm>
            <a:off x="4367808" y="2816837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5591944" y="3024662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096000" y="1556792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2064" y="6363855"/>
            <a:ext cx="1180624" cy="477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End V7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954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4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44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44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544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44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544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marL="742950" indent="-742950" algn="r" rtl="1">
              <a:buFont typeface="+mj-lt"/>
              <a:buAutoNum type="arabicPeriod" startAt="4"/>
            </a:pPr>
            <a:r>
              <a:rPr lang="fa-IR" sz="4400" dirty="0" smtClean="0">
                <a:solidFill>
                  <a:srgbClr val="FFFF00"/>
                </a:solidFill>
                <a:latin typeface="IRRoya" panose="02000503000000020002" pitchFamily="2" charset="-78"/>
                <a:cs typeface="IRRoya" panose="02000503000000020002" pitchFamily="2" charset="-78"/>
              </a:rPr>
              <a:t>پذیرش اولیه گزاره ها و قبول مهملات</a:t>
            </a:r>
            <a:endParaRPr lang="en-US" sz="4400" dirty="0">
              <a:solidFill>
                <a:srgbClr val="FFFF00"/>
              </a:solidFill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>
                <a:latin typeface="IRRoya" panose="02000503000000020002" pitchFamily="2" charset="-78"/>
                <a:cs typeface="IRRoya" panose="02000503000000020002" pitchFamily="2" charset="-78"/>
              </a:rPr>
              <a:t>اما افکار توطئه آمیز از کجا می آیند؟</a:t>
            </a:r>
            <a:endParaRPr lang="en-US" sz="3600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03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86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Gilbert, D. T. (</a:t>
            </a:r>
            <a:r>
              <a:rPr lang="en-US" sz="2400" dirty="0">
                <a:solidFill>
                  <a:srgbClr val="FFFF00"/>
                </a:solidFill>
              </a:rPr>
              <a:t>1991</a:t>
            </a:r>
            <a:r>
              <a:rPr lang="en-US" sz="2400" dirty="0"/>
              <a:t>). How mental systems believe. </a:t>
            </a:r>
            <a:r>
              <a:rPr lang="en-US" sz="2400" i="1" dirty="0"/>
              <a:t>American Psychologist</a:t>
            </a:r>
            <a:r>
              <a:rPr lang="en-US" sz="2400" dirty="0"/>
              <a:t>, </a:t>
            </a:r>
            <a:r>
              <a:rPr lang="en-US" sz="2400" i="1" dirty="0"/>
              <a:t>46</a:t>
            </a:r>
            <a:r>
              <a:rPr lang="en-US" sz="2400" dirty="0"/>
              <a:t>, 107–119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600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159" y="2003663"/>
            <a:ext cx="9769793" cy="380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905162" y="2179277"/>
            <a:ext cx="1348509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a-IR" sz="2000" dirty="0" smtClean="0">
                <a:latin typeface="IRRoya" panose="02000503000000020002" pitchFamily="2" charset="-78"/>
                <a:cs typeface="IRRoya" panose="02000503000000020002" pitchFamily="2" charset="-78"/>
              </a:rPr>
              <a:t>درک و فهم</a:t>
            </a:r>
            <a:endParaRPr lang="en-US" sz="2000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7" name="Oval 6"/>
          <p:cNvSpPr/>
          <p:nvPr/>
        </p:nvSpPr>
        <p:spPr>
          <a:xfrm>
            <a:off x="620159" y="5066305"/>
            <a:ext cx="1348509" cy="9144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a-IR" sz="2000" dirty="0" smtClean="0">
                <a:latin typeface="IRRoya" panose="02000503000000020002" pitchFamily="2" charset="-78"/>
                <a:cs typeface="IRRoya" panose="02000503000000020002" pitchFamily="2" charset="-78"/>
              </a:rPr>
              <a:t>ارزیابی</a:t>
            </a:r>
            <a:endParaRPr lang="en-US" sz="2000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0392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17,000X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defTabSz="914400"/>
            <a:fld id="{F86A6366-6285-40C7-BE09-FC3FA2DA8232}" type="slidenum">
              <a:rPr lang="en-US">
                <a:latin typeface="Tw Cen MT"/>
              </a:rPr>
              <a:pPr defTabSz="914400"/>
              <a:t>71</a:t>
            </a:fld>
            <a:endParaRPr lang="en-US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44586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William </a:t>
            </a:r>
            <a:r>
              <a:rPr lang="en-US" sz="3600" dirty="0" err="1" smtClean="0">
                <a:solidFill>
                  <a:srgbClr val="FFFF00"/>
                </a:solidFill>
              </a:rPr>
              <a:t>Stukeley</a:t>
            </a:r>
            <a:r>
              <a:rPr lang="en-US" sz="3600" dirty="0" smtClean="0">
                <a:solidFill>
                  <a:srgbClr val="FFFF00"/>
                </a:solidFill>
              </a:rPr>
              <a:t/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1754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defTabSz="914400"/>
            <a:fld id="{F86A6366-6285-40C7-BE09-FC3FA2DA8232}" type="slidenum">
              <a:rPr lang="en-US">
                <a:latin typeface="Tw Cen MT"/>
              </a:rPr>
              <a:pPr defTabSz="914400"/>
              <a:t>72</a:t>
            </a:fld>
            <a:endParaRPr lang="en-US">
              <a:latin typeface="Tw Cen MT"/>
            </a:endParaRPr>
          </a:p>
        </p:txBody>
      </p:sp>
      <p:pic>
        <p:nvPicPr>
          <p:cNvPr id="7170" name="Picture 2" descr="File:William Stukeley attributed to Richard Colli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6040" y="332656"/>
            <a:ext cx="3638550" cy="5705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67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Thorson, E. (2015). Belief echoes: The Persistent effects of misinformation and corrections. </a:t>
            </a:r>
            <a:r>
              <a:rPr lang="en-US" sz="20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Political Communication, 33, 1–21</a:t>
            </a:r>
            <a:endParaRPr lang="en-US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2725" y="1381125"/>
            <a:ext cx="668655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547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03" y="1316552"/>
            <a:ext cx="9582401" cy="45386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5920" y="593068"/>
            <a:ext cx="7650480" cy="1446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Presenting misinformation (</a:t>
            </a:r>
            <a:r>
              <a:rPr lang="en-US" i="1" dirty="0" smtClean="0"/>
              <a:t>d</a:t>
            </a:r>
            <a:r>
              <a:rPr lang="en-US" dirty="0" smtClean="0"/>
              <a:t>s = 2.41–3.08)</a:t>
            </a:r>
          </a:p>
          <a:p>
            <a:r>
              <a:rPr lang="en-US" dirty="0" smtClean="0"/>
              <a:t>Debunking (</a:t>
            </a:r>
            <a:r>
              <a:rPr lang="en-US" i="1" dirty="0" smtClean="0"/>
              <a:t>d</a:t>
            </a:r>
            <a:r>
              <a:rPr lang="en-US" dirty="0" smtClean="0"/>
              <a:t>s = 1.14–1.33)</a:t>
            </a:r>
          </a:p>
          <a:p>
            <a:r>
              <a:rPr lang="en-US" dirty="0" smtClean="0"/>
              <a:t>Persistence of misinformation in the face of debunking (</a:t>
            </a:r>
            <a:r>
              <a:rPr lang="en-US" i="1" dirty="0" smtClean="0"/>
              <a:t>d</a:t>
            </a:r>
            <a:r>
              <a:rPr lang="en-US" dirty="0" smtClean="0"/>
              <a:t>s = 0.75–1.06).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735497" y="2763520"/>
            <a:ext cx="2325756" cy="715176"/>
          </a:xfrm>
          <a:prstGeom prst="ellips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163" y="0"/>
            <a:ext cx="6878616" cy="687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2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363" y="0"/>
            <a:ext cx="6878616" cy="687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1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195" y="0"/>
            <a:ext cx="8537289" cy="68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9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747" y="0"/>
            <a:ext cx="6847631" cy="687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4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a-IR" sz="4800" dirty="0" smtClean="0">
                <a:solidFill>
                  <a:schemeClr val="bg1"/>
                </a:solidFill>
                <a:latin typeface="IRRoya" panose="02000503000000020002" pitchFamily="2" charset="-78"/>
                <a:cs typeface="IRRoya" panose="02000503000000020002" pitchFamily="2" charset="-78"/>
              </a:rPr>
              <a:t>واکسیناسیون روانی</a:t>
            </a:r>
            <a:endParaRPr lang="en-US" sz="4800" dirty="0">
              <a:solidFill>
                <a:schemeClr val="bg1"/>
              </a:solidFill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064" y="6363855"/>
            <a:ext cx="1180624" cy="477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End V8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9611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6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marL="742950" indent="-742950" algn="r" rtl="1">
              <a:buFont typeface="+mj-lt"/>
              <a:buAutoNum type="arabicPeriod" startAt="5"/>
            </a:pPr>
            <a:r>
              <a:rPr lang="fa-IR" sz="4400" dirty="0" smtClean="0">
                <a:solidFill>
                  <a:srgbClr val="FFFF00"/>
                </a:solidFill>
                <a:latin typeface="IRRoya" panose="02000503000000020002" pitchFamily="2" charset="-78"/>
                <a:cs typeface="IRRoya" panose="02000503000000020002" pitchFamily="2" charset="-78"/>
              </a:rPr>
              <a:t>قطبی شدن در گروه ها</a:t>
            </a:r>
            <a:endParaRPr lang="en-US" sz="4400" dirty="0">
              <a:solidFill>
                <a:srgbClr val="FFFF00"/>
              </a:solidFill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>
                <a:latin typeface="IRRoya" panose="02000503000000020002" pitchFamily="2" charset="-78"/>
                <a:cs typeface="IRRoya" panose="02000503000000020002" pitchFamily="2" charset="-78"/>
              </a:rPr>
              <a:t>اما افکار توطئه آمیز از کجا می آیند؟</a:t>
            </a:r>
            <a:endParaRPr lang="en-US" sz="3600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68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1350" y="0"/>
            <a:ext cx="58293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18053" y="5039140"/>
            <a:ext cx="26537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Myers, D. G., &amp; Bishop, G. D. (1970). Discussion effects on racial attitudes. </a:t>
            </a:r>
            <a:r>
              <a:rPr lang="en-US" i="1" dirty="0"/>
              <a:t>Science</a:t>
            </a:r>
            <a:r>
              <a:rPr lang="en-US" dirty="0"/>
              <a:t>, </a:t>
            </a:r>
            <a:r>
              <a:rPr lang="en-US" i="1" dirty="0"/>
              <a:t>169</a:t>
            </a:r>
            <a:r>
              <a:rPr lang="en-US" dirty="0"/>
              <a:t>, 778–789</a:t>
            </a:r>
          </a:p>
        </p:txBody>
      </p:sp>
    </p:spTree>
    <p:extLst>
      <p:ext uri="{BB962C8B-B14F-4D97-AF65-F5344CB8AC3E}">
        <p14:creationId xmlns:p14="http://schemas.microsoft.com/office/powerpoint/2010/main" val="207062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 err="1"/>
              <a:t>Aisch</a:t>
            </a:r>
            <a:r>
              <a:rPr lang="en-US" sz="1800" dirty="0"/>
              <a:t>, G., Pearce, A., &amp; </a:t>
            </a:r>
            <a:r>
              <a:rPr lang="en-US" sz="1800" dirty="0" err="1"/>
              <a:t>Yourish</a:t>
            </a:r>
            <a:r>
              <a:rPr lang="en-US" sz="1800" dirty="0"/>
              <a:t>, K. (2016, November 10). The divide between red and blue America grew even deeper in 2016. </a:t>
            </a:r>
            <a:r>
              <a:rPr lang="en-US" sz="1800" i="1" dirty="0"/>
              <a:t>New York Times </a:t>
            </a:r>
            <a:endParaRPr lang="en-US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4" y="1556793"/>
            <a:ext cx="9143997" cy="456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75520" y="6453336"/>
            <a:ext cx="555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Counties with landslide (&gt;20% difference) voting</a:t>
            </a:r>
          </a:p>
        </p:txBody>
      </p:sp>
    </p:spTree>
    <p:extLst>
      <p:ext uri="{BB962C8B-B14F-4D97-AF65-F5344CB8AC3E}">
        <p14:creationId xmlns:p14="http://schemas.microsoft.com/office/powerpoint/2010/main" val="369532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11266" name="Picture 2" descr="https://static01.nyt.com/newsgraphics/2016/11/10/redblue-update/f31bba94fc33eb50b7d03454e46a0b49f9b89354/map-2016-wi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561" y="1484784"/>
            <a:ext cx="8201025" cy="5147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765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Liberal and conservative blogs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596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9" y="1167766"/>
            <a:ext cx="8010525" cy="569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351584" y="6309320"/>
            <a:ext cx="8116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Lazer</a:t>
            </a:r>
            <a:r>
              <a:rPr lang="en-US" sz="1400" dirty="0"/>
              <a:t>, D., </a:t>
            </a:r>
            <a:r>
              <a:rPr lang="en-US" sz="1400" dirty="0" err="1"/>
              <a:t>Pentland</a:t>
            </a:r>
            <a:r>
              <a:rPr lang="en-US" sz="1400" dirty="0"/>
              <a:t>, A., </a:t>
            </a:r>
            <a:r>
              <a:rPr lang="en-US" sz="1400" dirty="0" err="1"/>
              <a:t>Adamic</a:t>
            </a:r>
            <a:r>
              <a:rPr lang="en-US" sz="1400" dirty="0"/>
              <a:t>, L., Aral, S., </a:t>
            </a:r>
            <a:r>
              <a:rPr lang="en-US" sz="1400" dirty="0" err="1"/>
              <a:t>Barbasi</a:t>
            </a:r>
            <a:r>
              <a:rPr lang="en-US" sz="1400" dirty="0"/>
              <a:t>, A. L., Brewer, D.,  van </a:t>
            </a:r>
            <a:r>
              <a:rPr lang="en-US" sz="1400" dirty="0" err="1"/>
              <a:t>Alstyne</a:t>
            </a:r>
            <a:r>
              <a:rPr lang="en-US" sz="1400" dirty="0"/>
              <a:t>, M. (2009). </a:t>
            </a:r>
          </a:p>
          <a:p>
            <a:r>
              <a:rPr lang="en-US" sz="1400" dirty="0"/>
              <a:t>Life in the network: The coming age of computational social science. </a:t>
            </a:r>
            <a:r>
              <a:rPr lang="en-US" sz="1400" i="1" dirty="0"/>
              <a:t>Science, 323, 721–723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6848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800" dirty="0"/>
              <a:t>Bessi, A., Coletto, M., Davidescu, G. A., Scala, A., Caldarelli, G., &amp; Quattrociocchi, W</a:t>
            </a:r>
            <a:r>
              <a:rPr lang="it-IT" sz="1800" dirty="0" smtClean="0"/>
              <a:t>. </a:t>
            </a:r>
            <a:r>
              <a:rPr lang="en-US" sz="1800" dirty="0" smtClean="0"/>
              <a:t>(</a:t>
            </a:r>
            <a:r>
              <a:rPr lang="en-US" sz="1800" dirty="0"/>
              <a:t>2015). Science vs conspiracy: Collective narratives in the age of misinformation. </a:t>
            </a:r>
            <a:r>
              <a:rPr lang="en-US" sz="1800" dirty="0" err="1" smtClean="0"/>
              <a:t>PLoS</a:t>
            </a:r>
            <a:r>
              <a:rPr lang="en-US" sz="1800" dirty="0" smtClean="0"/>
              <a:t> ONE</a:t>
            </a:r>
            <a:r>
              <a:rPr lang="en-US" sz="1800" dirty="0"/>
              <a:t>, 10: e0118093</a:t>
            </a:r>
            <a:endParaRPr lang="en-US" sz="9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92" y="2482076"/>
            <a:ext cx="10375278" cy="307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9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" y="1197821"/>
            <a:ext cx="9698008" cy="497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7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user:</a:t>
            </a:r>
            <a:br>
              <a:rPr lang="en-US" dirty="0" smtClean="0"/>
            </a:br>
            <a:r>
              <a:rPr lang="en-US" dirty="0" smtClean="0"/>
              <a:t>95% likes on own category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04" y="2808252"/>
            <a:ext cx="11458095" cy="320646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65120" y="3667760"/>
            <a:ext cx="1259840" cy="2021840"/>
          </a:xfrm>
          <a:prstGeom prst="round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6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498" y="759917"/>
            <a:ext cx="8238429" cy="523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9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Bounded </a:t>
            </a:r>
            <a:r>
              <a:rPr lang="en-US" dirty="0" smtClean="0"/>
              <a:t>Confidence Model </a:t>
            </a:r>
            <a:r>
              <a:rPr lang="en-US" dirty="0"/>
              <a:t>(BCM)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Two individuals are able to influence each other only if the distance between their opinion is below a given distance</a:t>
            </a:r>
            <a:endParaRPr lang="fa-IR" sz="3200" dirty="0" smtClean="0"/>
          </a:p>
          <a:p>
            <a:pPr algn="r" rtl="1"/>
            <a:endParaRPr lang="fa-IR" sz="3200" dirty="0"/>
          </a:p>
          <a:p>
            <a:pPr algn="r" rtl="1"/>
            <a:r>
              <a:rPr lang="fa-IR" sz="4000" dirty="0" smtClean="0">
                <a:latin typeface="IRRoya" panose="02000503000000020002" pitchFamily="2" charset="-78"/>
                <a:cs typeface="IRRoya" panose="02000503000000020002" pitchFamily="2" charset="-78"/>
              </a:rPr>
              <a:t>دو انسان تنها در صورتی می توانند بر یکدیگر اثر بگذارند که فاصله نظرات آنها از یکدیگر از حد معینی کمتر باشد</a:t>
            </a:r>
            <a:endParaRPr lang="en-US" sz="4000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59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11" y="424831"/>
            <a:ext cx="2352675" cy="2352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260" y="2374900"/>
            <a:ext cx="2441448" cy="2441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303" y="4292600"/>
            <a:ext cx="29527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8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03422">
            <a:off x="2284344" y="888100"/>
            <a:ext cx="6686550" cy="497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5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26" name="Picture 2" descr="https://si.wsj.net/public/resources/images/OB-US032_bkrvno_GV_201209241327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896" y="679572"/>
            <a:ext cx="341947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2064" y="6363855"/>
            <a:ext cx="1180624" cy="477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End V9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1471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marL="742950" indent="-742950" algn="r" rtl="1">
              <a:buFont typeface="+mj-lt"/>
              <a:buAutoNum type="arabicPeriod" startAt="6"/>
            </a:pPr>
            <a:r>
              <a:rPr lang="fa-IR" sz="4400" dirty="0" smtClean="0">
                <a:solidFill>
                  <a:srgbClr val="FFFF00"/>
                </a:solidFill>
                <a:latin typeface="IRRoya" panose="02000503000000020002" pitchFamily="2" charset="-78"/>
                <a:cs typeface="IRRoya" panose="02000503000000020002" pitchFamily="2" charset="-78"/>
              </a:rPr>
              <a:t>تکانشگری شناختی و تفکر شهودی</a:t>
            </a:r>
            <a:endParaRPr lang="en-US" sz="4400" dirty="0">
              <a:solidFill>
                <a:srgbClr val="FFFF00"/>
              </a:solidFill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>
                <a:latin typeface="IRRoya" panose="02000503000000020002" pitchFamily="2" charset="-78"/>
                <a:cs typeface="IRRoya" panose="02000503000000020002" pitchFamily="2" charset="-78"/>
              </a:rPr>
              <a:t>اما افکار توطئه آمیز از کجا می آیند؟</a:t>
            </a:r>
            <a:endParaRPr lang="en-US" sz="3600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59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bg1"/>
                </a:solidFill>
                <a:latin typeface="IRRoya" panose="02000503000000020002" pitchFamily="2" charset="-78"/>
                <a:cs typeface="IRRoya" panose="02000503000000020002" pitchFamily="2" charset="-78"/>
              </a:rPr>
              <a:t>پنج نقاش </a:t>
            </a:r>
            <a:r>
              <a:rPr lang="fa-IR" dirty="0">
                <a:solidFill>
                  <a:schemeClr val="bg1"/>
                </a:solidFill>
                <a:latin typeface="IRRoya" panose="02000503000000020002" pitchFamily="2" charset="-78"/>
                <a:cs typeface="IRRoya" panose="02000503000000020002" pitchFamily="2" charset="-78"/>
              </a:rPr>
              <a:t>در پنج روز </a:t>
            </a:r>
            <a:r>
              <a:rPr lang="fa-IR" dirty="0" smtClean="0">
                <a:solidFill>
                  <a:schemeClr val="bg1"/>
                </a:solidFill>
                <a:latin typeface="IRRoya" panose="02000503000000020002" pitchFamily="2" charset="-78"/>
                <a:cs typeface="IRRoya" panose="02000503000000020002" pitchFamily="2" charset="-78"/>
              </a:rPr>
              <a:t>پنج اطاق را رنگ می کنند.</a:t>
            </a:r>
            <a:br>
              <a:rPr lang="fa-IR" dirty="0" smtClean="0">
                <a:solidFill>
                  <a:schemeClr val="bg1"/>
                </a:solidFill>
                <a:latin typeface="IRRoya" panose="02000503000000020002" pitchFamily="2" charset="-78"/>
                <a:cs typeface="IRRoya" panose="02000503000000020002" pitchFamily="2" charset="-78"/>
              </a:rPr>
            </a:br>
            <a:r>
              <a:rPr lang="fa-IR" dirty="0" smtClean="0">
                <a:solidFill>
                  <a:schemeClr val="bg1"/>
                </a:solidFill>
                <a:latin typeface="IRRoya" panose="02000503000000020002" pitchFamily="2" charset="-78"/>
                <a:cs typeface="IRRoya" panose="02000503000000020002" pitchFamily="2" charset="-78"/>
              </a:rPr>
              <a:t>ده نقاش در طی چند روز  ده اطاق؟</a:t>
            </a:r>
            <a:endParaRPr lang="en-US" dirty="0">
              <a:solidFill>
                <a:schemeClr val="bg1"/>
              </a:solidFill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40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latin typeface="IRRoya" panose="02000503000000020002" pitchFamily="2" charset="-78"/>
                <a:cs typeface="IRRoya" panose="02000503000000020002" pitchFamily="2" charset="-78"/>
              </a:rPr>
              <a:t>قیمت چوب بیس بال و توپ در مجموع 1.10$ است. اگر قیمت چوب 1$ بیش از توپ باشد، قیمت هریک چقدر است؟</a:t>
            </a:r>
            <a:endParaRPr lang="en-US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74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1580342" y="1134536"/>
            <a:ext cx="1819656" cy="181965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7950" h="1587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Roya" panose="02000503000000020002" pitchFamily="2" charset="-78"/>
                <a:ea typeface="+mn-ea"/>
                <a:cs typeface="IRRoya" panose="02000503000000020002" pitchFamily="2" charset="-78"/>
              </a:rPr>
              <a:t>آشنایی با مسئله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RRoya" panose="02000503000000020002" pitchFamily="2" charset="-78"/>
              <a:ea typeface="+mn-ea"/>
              <a:cs typeface="IRRoya" panose="02000503000000020002" pitchFamily="2" charset="-78"/>
            </a:endParaRP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1539702" y="1540936"/>
            <a:ext cx="1819656" cy="181965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07950" h="1587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Roya" panose="02000503000000020002" pitchFamily="2" charset="-78"/>
                <a:ea typeface="+mn-ea"/>
                <a:cs typeface="IRRoya" panose="02000503000000020002" pitchFamily="2" charset="-78"/>
              </a:rPr>
              <a:t> شهود اولیه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RRoya" panose="02000503000000020002" pitchFamily="2" charset="-78"/>
              <a:ea typeface="+mn-ea"/>
              <a:cs typeface="IRRoya" panose="02000503000000020002" pitchFamily="2" charset="-78"/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1519382" y="2079416"/>
            <a:ext cx="1819656" cy="181965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07950" h="1587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Roya" panose="02000503000000020002" pitchFamily="2" charset="-78"/>
                <a:ea typeface="+mn-ea"/>
                <a:cs typeface="IRRoya" panose="02000503000000020002" pitchFamily="2" charset="-78"/>
              </a:rPr>
              <a:t>تقویت شهود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RRoya" panose="02000503000000020002" pitchFamily="2" charset="-78"/>
              <a:ea typeface="+mn-ea"/>
              <a:cs typeface="IRRoya" panose="02000503000000020002" pitchFamily="2" charset="-78"/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1488902" y="2567096"/>
            <a:ext cx="1819656" cy="1819656"/>
          </a:xfrm>
          <a:prstGeom prst="ellipse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07950" h="1587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Roya" panose="02000503000000020002" pitchFamily="2" charset="-78"/>
                <a:ea typeface="+mn-ea"/>
                <a:cs typeface="IRRoya" panose="02000503000000020002" pitchFamily="2" charset="-78"/>
              </a:rPr>
              <a:t>شهود بیشتر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RRoya" panose="02000503000000020002" pitchFamily="2" charset="-78"/>
              <a:ea typeface="+mn-ea"/>
              <a:cs typeface="IRRoya" panose="02000503000000020002" pitchFamily="2" charset="-78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1488902" y="3064936"/>
            <a:ext cx="1819656" cy="1819656"/>
          </a:xfrm>
          <a:prstGeom prst="ellipse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07950" h="1587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Roya" panose="02000503000000020002" pitchFamily="2" charset="-78"/>
                <a:ea typeface="+mn-ea"/>
                <a:cs typeface="IRRoya" panose="02000503000000020002" pitchFamily="2" charset="-78"/>
              </a:rPr>
              <a:t>وقوف و بصیرت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RRoya" panose="02000503000000020002" pitchFamily="2" charset="-78"/>
              <a:ea typeface="+mn-ea"/>
              <a:cs typeface="IRRoya" panose="02000503000000020002" pitchFamily="2" charset="-78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6568902" y="1063416"/>
            <a:ext cx="1819656" cy="181965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7950" h="1587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Roya" panose="02000503000000020002" pitchFamily="2" charset="-78"/>
                <a:ea typeface="+mn-ea"/>
                <a:cs typeface="IRRoya" panose="02000503000000020002" pitchFamily="2" charset="-78"/>
              </a:rPr>
              <a:t>آشنایی با مسئله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RRoya" panose="02000503000000020002" pitchFamily="2" charset="-78"/>
              <a:ea typeface="+mn-ea"/>
              <a:cs typeface="IRRoya" panose="02000503000000020002" pitchFamily="2" charset="-78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6538422" y="1479976"/>
            <a:ext cx="1819656" cy="181965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07950" h="1587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Roya" panose="02000503000000020002" pitchFamily="2" charset="-78"/>
                <a:ea typeface="+mn-ea"/>
                <a:cs typeface="IRRoya" panose="02000503000000020002" pitchFamily="2" charset="-78"/>
              </a:rPr>
              <a:t> شهود اولیه نادرست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RRoya" panose="02000503000000020002" pitchFamily="2" charset="-78"/>
              <a:ea typeface="+mn-ea"/>
              <a:cs typeface="IRRoya" panose="02000503000000020002" pitchFamily="2" charset="-78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497782" y="1987976"/>
            <a:ext cx="1819656" cy="181965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07950" h="1587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Roya" panose="02000503000000020002" pitchFamily="2" charset="-78"/>
                <a:ea typeface="+mn-ea"/>
                <a:cs typeface="IRRoya" panose="02000503000000020002" pitchFamily="2" charset="-78"/>
              </a:rPr>
              <a:t>امپاس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RRoya" panose="02000503000000020002" pitchFamily="2" charset="-78"/>
              <a:ea typeface="+mn-ea"/>
              <a:cs typeface="IRRoya" panose="02000503000000020002" pitchFamily="2" charset="-78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6426662" y="2587416"/>
            <a:ext cx="1819656" cy="1819656"/>
          </a:xfrm>
          <a:prstGeom prst="ellipse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07950" h="1587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Roya" panose="02000503000000020002" pitchFamily="2" charset="-78"/>
                <a:ea typeface="+mn-ea"/>
                <a:cs typeface="IRRoya" panose="02000503000000020002" pitchFamily="2" charset="-78"/>
              </a:rPr>
              <a:t>برداشت محدودیت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RRoya" panose="02000503000000020002" pitchFamily="2" charset="-78"/>
              <a:ea typeface="+mn-ea"/>
              <a:cs typeface="IRRoya" panose="02000503000000020002" pitchFamily="2" charset="-78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6436822" y="3024296"/>
            <a:ext cx="1819656" cy="1819656"/>
          </a:xfrm>
          <a:prstGeom prst="ellipse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07950" h="1587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Roya" panose="02000503000000020002" pitchFamily="2" charset="-78"/>
                <a:ea typeface="+mn-ea"/>
                <a:cs typeface="IRRoya" panose="02000503000000020002" pitchFamily="2" charset="-78"/>
              </a:rPr>
              <a:t>آهان و بصیرت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RRoya" panose="02000503000000020002" pitchFamily="2" charset="-78"/>
              <a:ea typeface="+mn-ea"/>
              <a:cs typeface="IRRoya" panose="02000503000000020002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9512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Cognitive Reflection Test (CRT)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>
                <a:latin typeface="IRRoya" panose="02000503000000020002" pitchFamily="2" charset="-78"/>
                <a:cs typeface="IRRoya" panose="02000503000000020002" pitchFamily="2" charset="-78"/>
              </a:rPr>
              <a:t>اعتقاد به خرافات</a:t>
            </a:r>
          </a:p>
          <a:p>
            <a:pPr algn="r" rtl="1"/>
            <a:r>
              <a:rPr lang="fa-IR" sz="3600" dirty="0" smtClean="0">
                <a:latin typeface="IRRoya" panose="02000503000000020002" pitchFamily="2" charset="-78"/>
                <a:cs typeface="IRRoya" panose="02000503000000020002" pitchFamily="2" charset="-78"/>
              </a:rPr>
              <a:t>اعتقاد به پارانرمال</a:t>
            </a:r>
          </a:p>
          <a:p>
            <a:pPr algn="r" rtl="1"/>
            <a:r>
              <a:rPr lang="fa-IR" sz="3600" dirty="0" smtClean="0">
                <a:latin typeface="IRRoya" panose="02000503000000020002" pitchFamily="2" charset="-78"/>
                <a:cs typeface="IRRoya" panose="02000503000000020002" pitchFamily="2" charset="-78"/>
              </a:rPr>
              <a:t>ضعف در استدلال و تصمیم گیری</a:t>
            </a:r>
          </a:p>
          <a:p>
            <a:pPr algn="r" rtl="1"/>
            <a:r>
              <a:rPr lang="fa-IR" sz="3600" dirty="0" smtClean="0">
                <a:latin typeface="IRRoya" panose="02000503000000020002" pitchFamily="2" charset="-78"/>
                <a:cs typeface="IRRoya" panose="02000503000000020002" pitchFamily="2" charset="-78"/>
              </a:rPr>
              <a:t>سو گیری های افراطی اخلاقی و اجتماعی</a:t>
            </a:r>
            <a:endParaRPr lang="en-US" sz="3600" dirty="0" smtClean="0">
              <a:latin typeface="IRRoya" panose="02000503000000020002" pitchFamily="2" charset="-78"/>
              <a:cs typeface="IRRoya" panose="02000503000000020002" pitchFamily="2" charset="-78"/>
            </a:endParaRPr>
          </a:p>
          <a:p>
            <a:pPr algn="r" rtl="1"/>
            <a:r>
              <a:rPr lang="fa-IR" sz="3600" dirty="0" smtClean="0">
                <a:latin typeface="IRRoya" panose="02000503000000020002" pitchFamily="2" charset="-78"/>
                <a:cs typeface="IRRoya" panose="02000503000000020002" pitchFamily="2" charset="-78"/>
              </a:rPr>
              <a:t>باور به نظریات توطئه</a:t>
            </a:r>
          </a:p>
          <a:p>
            <a:pPr algn="r" rtl="1"/>
            <a:endParaRPr lang="en-US" sz="3600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Conspiratorial Thinking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69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marL="742950" indent="-742950" algn="r" rtl="1">
              <a:buFont typeface="+mj-lt"/>
              <a:buAutoNum type="arabicPeriod" startAt="7"/>
            </a:pPr>
            <a:r>
              <a:rPr lang="fa-IR" sz="4400" dirty="0" smtClean="0">
                <a:solidFill>
                  <a:srgbClr val="FFFF00"/>
                </a:solidFill>
                <a:latin typeface="IRRoya" panose="02000503000000020002" pitchFamily="2" charset="-78"/>
                <a:cs typeface="IRRoya" panose="02000503000000020002" pitchFamily="2" charset="-78"/>
              </a:rPr>
              <a:t>میل به منحصربفرد بودن</a:t>
            </a:r>
            <a:endParaRPr lang="en-US" sz="4400" dirty="0">
              <a:solidFill>
                <a:srgbClr val="FFFF00"/>
              </a:solidFill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>
                <a:latin typeface="IRRoya" panose="02000503000000020002" pitchFamily="2" charset="-78"/>
                <a:cs typeface="IRRoya" panose="02000503000000020002" pitchFamily="2" charset="-78"/>
              </a:rPr>
              <a:t>اما افکار توطئه آمیز از کجا می آیند؟</a:t>
            </a:r>
            <a:endParaRPr lang="en-US" sz="3600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5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Self-attributed need for uniqueness (SANU)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800" dirty="0" smtClean="0">
                <a:latin typeface="IRRoya" panose="02000503000000020002" pitchFamily="2" charset="-78"/>
                <a:cs typeface="IRRoya" panose="02000503000000020002" pitchFamily="2" charset="-78"/>
              </a:rPr>
              <a:t>نیاز به منحصربفرد بودن</a:t>
            </a:r>
            <a:endParaRPr lang="en-US" sz="4800" dirty="0">
              <a:latin typeface="IRRoya" panose="02000503000000020002" pitchFamily="2" charset="-78"/>
              <a:cs typeface="IRRoya" panose="02000503000000020002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76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err="1"/>
              <a:t>Imhoff</a:t>
            </a:r>
            <a:r>
              <a:rPr lang="en-US" sz="2000" dirty="0"/>
              <a:t>, R., &amp; </a:t>
            </a:r>
            <a:r>
              <a:rPr lang="en-US" sz="2000" dirty="0" err="1"/>
              <a:t>Lamberty</a:t>
            </a:r>
            <a:r>
              <a:rPr lang="en-US" sz="2000" dirty="0"/>
              <a:t>, P. K. (2017). Too special to be duped: Need for uniqueness motivates conspiracy beliefs. </a:t>
            </a:r>
            <a:r>
              <a:rPr lang="en-US" sz="2000" i="1" dirty="0"/>
              <a:t>European Journal of Social Psychology, 47, 724–734</a:t>
            </a: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Conspiratorial Thinking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86A6366-6285-40C7-BE09-FC3FA2DA8232}" type="slidenum">
              <a:rPr lang="en-US" smtClean="0"/>
              <a:pPr/>
              <a:t>99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44272" y="5301209"/>
            <a:ext cx="1872208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Self-attributed need for uniqueness (SANU)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4852" y="1596163"/>
            <a:ext cx="5953125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848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2_Median">
  <a:themeElements>
    <a:clrScheme name="Custom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44061"/>
      </a:accent1>
      <a:accent2>
        <a:srgbClr val="C0504D"/>
      </a:accent2>
      <a:accent3>
        <a:srgbClr val="9BBB59"/>
      </a:accent3>
      <a:accent4>
        <a:srgbClr val="3F3151"/>
      </a:accent4>
      <a:accent5>
        <a:srgbClr val="205867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Median">
  <a:themeElements>
    <a:clrScheme name="Custom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44061"/>
      </a:accent1>
      <a:accent2>
        <a:srgbClr val="C0504D"/>
      </a:accent2>
      <a:accent3>
        <a:srgbClr val="9BBB59"/>
      </a:accent3>
      <a:accent4>
        <a:srgbClr val="3F3151"/>
      </a:accent4>
      <a:accent5>
        <a:srgbClr val="205867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Median">
  <a:themeElements>
    <a:clrScheme name="Custom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44061"/>
      </a:accent1>
      <a:accent2>
        <a:srgbClr val="C0504D"/>
      </a:accent2>
      <a:accent3>
        <a:srgbClr val="9BBB59"/>
      </a:accent3>
      <a:accent4>
        <a:srgbClr val="3F3151"/>
      </a:accent4>
      <a:accent5>
        <a:srgbClr val="205867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Median">
  <a:themeElements>
    <a:clrScheme name="Custom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44061"/>
      </a:accent1>
      <a:accent2>
        <a:srgbClr val="C0504D"/>
      </a:accent2>
      <a:accent3>
        <a:srgbClr val="9BBB59"/>
      </a:accent3>
      <a:accent4>
        <a:srgbClr val="3F3151"/>
      </a:accent4>
      <a:accent5>
        <a:srgbClr val="205867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7.xml><?xml version="1.0" encoding="utf-8"?>
<a:theme xmlns:a="http://schemas.openxmlformats.org/drawingml/2006/main" name="6_Median">
  <a:themeElements>
    <a:clrScheme name="Custom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44061"/>
      </a:accent1>
      <a:accent2>
        <a:srgbClr val="C0504D"/>
      </a:accent2>
      <a:accent3>
        <a:srgbClr val="9BBB59"/>
      </a:accent3>
      <a:accent4>
        <a:srgbClr val="3F3151"/>
      </a:accent4>
      <a:accent5>
        <a:srgbClr val="205867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6554</TotalTime>
  <Words>2186</Words>
  <Application>Microsoft Office PowerPoint</Application>
  <PresentationFormat>Widescreen</PresentationFormat>
  <Paragraphs>453</Paragraphs>
  <Slides>122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122</vt:i4>
      </vt:variant>
    </vt:vector>
  </HeadingPairs>
  <TitlesOfParts>
    <vt:vector size="142" baseType="lpstr">
      <vt:lpstr>Arial</vt:lpstr>
      <vt:lpstr>Arial Unicode MS</vt:lpstr>
      <vt:lpstr>B Roya</vt:lpstr>
      <vt:lpstr>Calibri</vt:lpstr>
      <vt:lpstr>Century Gothic</vt:lpstr>
      <vt:lpstr>IRNazanin</vt:lpstr>
      <vt:lpstr>IRRoya</vt:lpstr>
      <vt:lpstr>Rockwell Condensed</vt:lpstr>
      <vt:lpstr>Times New Roman</vt:lpstr>
      <vt:lpstr>Tw Cen MT</vt:lpstr>
      <vt:lpstr>Wingdings</vt:lpstr>
      <vt:lpstr>Wingdings 2</vt:lpstr>
      <vt:lpstr>Wingdings 3</vt:lpstr>
      <vt:lpstr>Ion</vt:lpstr>
      <vt:lpstr>2_Median</vt:lpstr>
      <vt:lpstr>3_Median</vt:lpstr>
      <vt:lpstr>4_Median</vt:lpstr>
      <vt:lpstr>5_Median</vt:lpstr>
      <vt:lpstr>1_Ion</vt:lpstr>
      <vt:lpstr>6_Median</vt:lpstr>
      <vt:lpstr>باور به توطئه و قضاوت نقادانه  </vt:lpstr>
      <vt:lpstr>PowerPoint Presentation</vt:lpstr>
      <vt:lpstr>PowerPoint Presentation</vt:lpstr>
      <vt:lpstr>کار کارِ خودشونه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آتش رُم</vt:lpstr>
      <vt:lpstr>PowerPoint Presentation</vt:lpstr>
      <vt:lpstr>PowerPoint Presentation</vt:lpstr>
      <vt:lpstr>PowerPoint Presentation</vt:lpstr>
      <vt:lpstr>تفکر توطئه در ترور کندی</vt:lpstr>
      <vt:lpstr>PowerPoint Presentation</vt:lpstr>
      <vt:lpstr>PowerPoint Presentation</vt:lpstr>
      <vt:lpstr>PowerPoint Presentation</vt:lpstr>
      <vt:lpstr>PowerPoint Presentation</vt:lpstr>
      <vt:lpstr>Goertzel, T. (1994). Belief in conspiracy theories. Political Psychology, 15, 731–742.</vt:lpstr>
      <vt:lpstr>PowerPoint Presentation</vt:lpstr>
      <vt:lpstr>Wood, M. J., Douglas, K. M., &amp; Sutton, R. M. (2012). Dead and alive: Beliefs in contradictory conspiracy theories. Social Psychological and Personality Science, 3, 767–773</vt:lpstr>
      <vt:lpstr>PowerPoint Presentation</vt:lpstr>
      <vt:lpstr>PowerPoint Presentation</vt:lpstr>
      <vt:lpstr>PowerPoint Presentation</vt:lpstr>
      <vt:lpstr>Franks, B., Bangerter, A., Bauer, M. W., Hall, M., &amp; Noort, M. C. (2017). Beyond “monologicality”? Exploring conspiracist worldviews. Frontiers in Psychology, 8(861) </vt:lpstr>
      <vt:lpstr>Failed attempts اقدامات شکست خورده</vt:lpstr>
      <vt:lpstr>Consequence-cause matching همخوانی علت و نتیجه</vt:lpstr>
      <vt:lpstr>PowerPoint Presentation</vt:lpstr>
      <vt:lpstr>اما این افکار از کجا می آیند؟</vt:lpstr>
      <vt:lpstr>صفات و ویژگی های ثابت و خاص شخصیتی</vt:lpstr>
      <vt:lpstr>PowerPoint Presentation</vt:lpstr>
      <vt:lpstr>PowerPoint Presentation</vt:lpstr>
      <vt:lpstr>Monological Thinking</vt:lpstr>
      <vt:lpstr>Karen M. Douglas, Robbie M. Sutton, Mitchell J. Callan, Rael J. Dawtry &amp; Annelie J. Harvey (2015): Someone is pulling the strings: hypersensitive agency detection and belief in conspiracy theories, Thinking &amp; Reasoning. </vt:lpstr>
      <vt:lpstr>Douglas, K. M., Sutton, R. M., Callan, M. J., Dawtry, R. J., &amp; Harvey, A. J. (2016). Someone is pulling the strings: Hypersensitive agency detection and belief in conspiracy theories. Thinking &amp; Reasoning, 22, 57–77</vt:lpstr>
      <vt:lpstr>PowerPoint Presentation</vt:lpstr>
      <vt:lpstr>HADD</vt:lpstr>
      <vt:lpstr>PowerPoint Presentation</vt:lpstr>
      <vt:lpstr>PowerPoint Presentation</vt:lpstr>
      <vt:lpstr>گرایشات سیاسی</vt:lpstr>
      <vt:lpstr>PowerPoint Presentation</vt:lpstr>
      <vt:lpstr>Jonathan Haidt</vt:lpstr>
      <vt:lpstr>PowerPoint Presentation</vt:lpstr>
      <vt:lpstr>SDO (Sidanius and Pratto)</vt:lpstr>
      <vt:lpstr>Imhoff, R., &amp; Bruder, M. (2014). Speaking (un-)truth to power: Conspiracy mentality as a generalised political attitude. European Journal of Personality, 28, 25–43.</vt:lpstr>
      <vt:lpstr>PowerPoint Presentation</vt:lpstr>
      <vt:lpstr>ناهمخوانی و نداشتن کنترل</vt:lpstr>
      <vt:lpstr>PowerPoint Presentation</vt:lpstr>
      <vt:lpstr>van Prooijen, J.-W., Douglas, K., &amp; De Inocencio, C. (2018). Connecting the dots: Illusory pattern perception predicts belief in conspiracies and the supernatural. European Journal of Social Psychology, 48, 320–335</vt:lpstr>
      <vt:lpstr>Bruner-Postman experiment</vt:lpstr>
      <vt:lpstr>PowerPoint Presentation</vt:lpstr>
      <vt:lpstr>PowerPoint Presentation</vt:lpstr>
      <vt:lpstr>PowerPoint Presentation</vt:lpstr>
      <vt:lpstr>PowerPoint Presentation</vt:lpstr>
      <vt:lpstr>Proulx, T. and Heine, S.J. (2009) Connections from Kafka: exposure to meaning threats improves implicit learning of an artificial grammar. Psychol. Sci. 20, 125–1131</vt:lpstr>
      <vt:lpstr>PowerPoint Presentation</vt:lpstr>
      <vt:lpstr>PowerPoint Presentation</vt:lpstr>
      <vt:lpstr>Proulx, T. et al. (2010) When is the unfamiliar The Uncanny?: meaning affirmation after exposure to absurdist literature, humor, and art. Pers. Soc. Psychol. Bull. 36, 817–829</vt:lpstr>
      <vt:lpstr>The Uncanny</vt:lpstr>
      <vt:lpstr>PowerPoint Presentation</vt:lpstr>
      <vt:lpstr>PowerPoint Presentation</vt:lpstr>
      <vt:lpstr>پذیرش اولیه گزاره ها و قبول مهملات</vt:lpstr>
      <vt:lpstr>Gilbert, D. T. (1991). How mental systems believe. American Psychologist, 46, 107–119</vt:lpstr>
      <vt:lpstr>17,000X</vt:lpstr>
      <vt:lpstr>William Stukeley 1754</vt:lpstr>
      <vt:lpstr>Thorson, E. (2015). Belief echoes: The Persistent effects of misinformation and corrections. Political Communication, 33, 1–21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واکسیناسیون روانی</vt:lpstr>
      <vt:lpstr>قطبی شدن در گروه ها</vt:lpstr>
      <vt:lpstr>PowerPoint Presentation</vt:lpstr>
      <vt:lpstr>Aisch, G., Pearce, A., &amp; Yourish, K. (2016, November 10). The divide between red and blue America grew even deeper in 2016. New York Times </vt:lpstr>
      <vt:lpstr>2016</vt:lpstr>
      <vt:lpstr>Liberal and conservative blogs</vt:lpstr>
      <vt:lpstr>Bessi, A., Coletto, M., Davidescu, G. A., Scala, A., Caldarelli, G., &amp; Quattrociocchi, W. (2015). Science vs conspiracy: Collective narratives in the age of misinformation. PLoS ONE, 10: e0118093</vt:lpstr>
      <vt:lpstr>PowerPoint Presentation</vt:lpstr>
      <vt:lpstr>Polarized user: 95% likes on own category</vt:lpstr>
      <vt:lpstr>PowerPoint Presentation</vt:lpstr>
      <vt:lpstr>Bounded Confidence Model (BCM)</vt:lpstr>
      <vt:lpstr>PowerPoint Presentation</vt:lpstr>
      <vt:lpstr>PowerPoint Presentation</vt:lpstr>
      <vt:lpstr>تکانشگری شناختی و تفکر شهودی</vt:lpstr>
      <vt:lpstr>پنج نقاش در پنج روز پنج اطاق را رنگ می کنند. ده نقاش در طی چند روز  ده اطاق؟</vt:lpstr>
      <vt:lpstr>قیمت چوب بیس بال و توپ در مجموع 1.10$ است. اگر قیمت چوب 1$ بیش از توپ باشد، قیمت هریک چقدر است؟</vt:lpstr>
      <vt:lpstr>PowerPoint Presentation</vt:lpstr>
      <vt:lpstr>Cognitive Reflection Test (CRT)</vt:lpstr>
      <vt:lpstr>میل به منحصربفرد بودن</vt:lpstr>
      <vt:lpstr>Self-attributed need for uniqueness (SANU) </vt:lpstr>
      <vt:lpstr>Imhoff, R., &amp; Lamberty, P. K. (2017). Too special to be duped: Need for uniqueness motivates conspiracy beliefs. European Journal of Social Psychology, 47, 724–734</vt:lpstr>
      <vt:lpstr>توطئه فرضی مضر بودن دستگاه پایش دود در منازل</vt:lpstr>
      <vt:lpstr>ناتوانی در ادراک فریب و دروغ</vt:lpstr>
      <vt:lpstr>PowerPoint Presentation</vt:lpstr>
      <vt:lpstr>Global Deception Research Team. (2006). A world of lies. Journal of Cross-Cultural Psychology, 37, 60–74</vt:lpstr>
      <vt:lpstr>PowerPoint Presentation</vt:lpstr>
      <vt:lpstr>آزمون های دروغگویی و ارزیابی آن</vt:lpstr>
      <vt:lpstr>Paul Ekman (1934-)</vt:lpstr>
      <vt:lpstr>Diogenes project</vt:lpstr>
      <vt:lpstr>Albrechtsen, J.S. et al. (2009) Can intuition improve deception detection performance? J. Exp. Soc. Psychol. 45, 1052–1055 </vt:lpstr>
      <vt:lpstr>PowerPoint Presentation</vt:lpstr>
      <vt:lpstr>Porter, S. et al. (2007) Genius is 1% inspiration and 99% perspiration. . .or is it? An investigation of the impact of motivation and feedback on deception detection. Legal Criminol. Psychol. 12, 297–309 </vt:lpstr>
      <vt:lpstr>Reinhard, M.A. et al. (2013) Unconscious processes improve lie detection. J. Pers. Soc. Psychol. 105, 721–739 </vt:lpstr>
      <vt:lpstr>25,000 subjects</vt:lpstr>
      <vt:lpstr>PowerPoint Presentation</vt:lpstr>
      <vt:lpstr>PowerPoint Presentation</vt:lpstr>
      <vt:lpstr>پیشنهاداتی برای تامل</vt:lpstr>
      <vt:lpstr>The affaire of the necklace</vt:lpstr>
      <vt:lpstr>Madame Du Barry</vt:lpstr>
      <vt:lpstr>Cardinal De Rohan</vt:lpstr>
      <vt:lpstr>Jeanne de la Motte (Valois)</vt:lpstr>
      <vt:lpstr>PowerPoint Presentation</vt:lpstr>
      <vt:lpstr>Heart of the Ocean</vt:lpstr>
      <vt:lpstr>پایان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116</cp:revision>
  <dcterms:created xsi:type="dcterms:W3CDTF">2019-12-17T18:53:59Z</dcterms:created>
  <dcterms:modified xsi:type="dcterms:W3CDTF">2020-03-24T16:16:44Z</dcterms:modified>
</cp:coreProperties>
</file>